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7" r:id="rId4"/>
    <p:sldId id="260" r:id="rId5"/>
    <p:sldId id="268" r:id="rId6"/>
    <p:sldId id="258" r:id="rId7"/>
    <p:sldId id="269" r:id="rId8"/>
    <p:sldId id="272" r:id="rId9"/>
    <p:sldId id="273" r:id="rId10"/>
    <p:sldId id="274" r:id="rId11"/>
    <p:sldId id="278" r:id="rId12"/>
    <p:sldId id="279" r:id="rId13"/>
    <p:sldId id="280" r:id="rId14"/>
    <p:sldId id="281" r:id="rId15"/>
    <p:sldId id="270" r:id="rId16"/>
    <p:sldId id="284" r:id="rId17"/>
    <p:sldId id="282" r:id="rId18"/>
    <p:sldId id="261" r:id="rId19"/>
    <p:sldId id="283" r:id="rId20"/>
    <p:sldId id="285" r:id="rId21"/>
    <p:sldId id="286" r:id="rId22"/>
    <p:sldId id="271" r:id="rId23"/>
    <p:sldId id="265" r:id="rId24"/>
  </p:sldIdLst>
  <p:sldSz cx="18288000" cy="10287000"/>
  <p:notesSz cx="6858000" cy="9144000"/>
  <p:embeddedFontLst>
    <p:embeddedFont>
      <p:font typeface="Noto Sans KR" panose="020B0600000101010101" charset="-127"/>
      <p:regular r:id="rId26"/>
      <p:bold r:id="rId27"/>
    </p:embeddedFont>
    <p:embeddedFont>
      <p:font typeface="Source Han Sans KR Bold" panose="020B0600000101010101" charset="-127"/>
      <p:regular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Bold" charset="0"/>
      <p:regular r:id="rId33"/>
    </p:embeddedFont>
    <p:embeddedFont>
      <p:font typeface="Source Han Sans KR" panose="020B0500000000000000" pitchFamily="34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8806" autoAdjust="0"/>
  </p:normalViewPr>
  <p:slideViewPr>
    <p:cSldViewPr>
      <p:cViewPr varScale="1">
        <p:scale>
          <a:sx n="60" d="100"/>
          <a:sy n="60" d="100"/>
        </p:scale>
        <p:origin x="13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C34FA-5E39-4FB2-8E5B-3A3886508978}" type="datetimeFigureOut">
              <a:rPr lang="ko-KR" altLang="en-US" smtClean="0"/>
              <a:t>2024-06-18(Tue)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4F7BD-8026-4BA8-B865-6F7CCA7F5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6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90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5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1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6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80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5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궁금한 점이나 </a:t>
            </a:r>
            <a:r>
              <a:rPr lang="ko-KR" altLang="en-US" dirty="0" err="1"/>
              <a:t>물어보실</a:t>
            </a:r>
            <a:r>
              <a:rPr lang="ko-KR" altLang="en-US" dirty="0"/>
              <a:t> 것이 있다면 이야기해주시면 감사하겠습니다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없다면 이상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0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진행 순서는 다음과 같이 팀원소개</a:t>
            </a:r>
            <a:r>
              <a:rPr lang="en-US" altLang="ko-KR" dirty="0"/>
              <a:t>, </a:t>
            </a:r>
            <a:r>
              <a:rPr lang="ko-KR" altLang="en-US" dirty="0"/>
              <a:t>개발환경 소개</a:t>
            </a:r>
            <a:r>
              <a:rPr lang="en-US" altLang="ko-KR" dirty="0"/>
              <a:t>, ERD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시연순으로 진행됩니다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2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4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9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3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7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KT DS </a:t>
            </a:r>
            <a:r>
              <a:rPr lang="ko-KR" altLang="en-US" dirty="0"/>
              <a:t>컨소시엄 </a:t>
            </a:r>
            <a:endParaRPr lang="en-US" altLang="ko-KR" dirty="0"/>
          </a:p>
          <a:p>
            <a:r>
              <a:rPr lang="ko-KR" altLang="en-US" dirty="0"/>
              <a:t>클라우드 웹 애플리케이션 양성과정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팀 프로젝트 관리 시스템 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및 발표를 맡은 </a:t>
            </a:r>
            <a:r>
              <a:rPr lang="ko-KR" altLang="en-US" dirty="0" err="1"/>
              <a:t>조범진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4F7BD-8026-4BA8-B865-6F7CCA7F52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프로젝트 관리 시스템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16955" y="3670393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</a:rPr>
              <a:t>Kt</a:t>
            </a:r>
            <a:r>
              <a:rPr lang="ko-KR" altLang="en-US" sz="3999" dirty="0">
                <a:solidFill>
                  <a:srgbClr val="090807"/>
                </a:solidFill>
                <a:latin typeface="Raleway"/>
              </a:rPr>
              <a:t> </a:t>
            </a:r>
            <a:r>
              <a:rPr lang="en-US" altLang="ko-KR" sz="3999" dirty="0">
                <a:solidFill>
                  <a:srgbClr val="090807"/>
                </a:solidFill>
                <a:latin typeface="Raleway"/>
              </a:rPr>
              <a:t>ds</a:t>
            </a:r>
            <a:r>
              <a:rPr lang="ko-KR" altLang="en-US" sz="3999" dirty="0">
                <a:solidFill>
                  <a:srgbClr val="090807"/>
                </a:solidFill>
                <a:latin typeface="Raleway"/>
              </a:rPr>
              <a:t> </a:t>
            </a:r>
            <a:r>
              <a:rPr lang="en-US" altLang="ko-KR" sz="3999" dirty="0">
                <a:solidFill>
                  <a:srgbClr val="090807"/>
                </a:solidFill>
                <a:latin typeface="Raleway"/>
              </a:rPr>
              <a:t>University</a:t>
            </a:r>
            <a:endParaRPr lang="en-US" sz="3999" dirty="0">
              <a:solidFill>
                <a:srgbClr val="090807"/>
              </a:solidFill>
              <a:latin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</a:rPr>
              <a:t>2024.06.18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1706835" cy="3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ea typeface="Source Han Sans KR"/>
              </a:rPr>
              <a:t>A </a:t>
            </a:r>
            <a:r>
              <a:rPr lang="ko-KR" altLang="en-US" sz="2000" dirty="0">
                <a:solidFill>
                  <a:srgbClr val="090807"/>
                </a:solidFill>
                <a:ea typeface="Source Han Sans KR"/>
              </a:rPr>
              <a:t>팀 프로젝트 </a:t>
            </a:r>
            <a:endParaRPr lang="en-US" sz="2000" dirty="0">
              <a:solidFill>
                <a:srgbClr val="090807"/>
              </a:solidFill>
              <a:ea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0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사원관리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F6B9F-6AEF-D3AF-D985-2536310B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2612"/>
            <a:ext cx="7629525" cy="6581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24E623-8C50-088D-FA88-5CCDF0C8FCF2}"/>
              </a:ext>
            </a:extLst>
          </p:cNvPr>
          <p:cNvSpPr/>
          <p:nvPr/>
        </p:nvSpPr>
        <p:spPr>
          <a:xfrm>
            <a:off x="1860393" y="3314700"/>
            <a:ext cx="3986726" cy="220980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3DE07A-5BED-82A1-6853-0989B828599F}"/>
              </a:ext>
            </a:extLst>
          </p:cNvPr>
          <p:cNvSpPr/>
          <p:nvPr/>
        </p:nvSpPr>
        <p:spPr>
          <a:xfrm>
            <a:off x="6015786" y="2781300"/>
            <a:ext cx="2213814" cy="573588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D2F4F-89C4-39C1-A2B3-E66BEA08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80" y="1751716"/>
            <a:ext cx="6839905" cy="4067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7FF2FB-F06A-2131-7823-24E86AE14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050" y="5909978"/>
            <a:ext cx="5391902" cy="1352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A1EB01-B01E-BB77-D8EE-47811064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082" y="7367273"/>
            <a:ext cx="5572903" cy="933580"/>
          </a:xfrm>
          <a:prstGeom prst="rect">
            <a:avLst/>
          </a:prstGeom>
        </p:spPr>
      </p:pic>
      <p:sp>
        <p:nvSpPr>
          <p:cNvPr id="18" name="TextBox 23">
            <a:extLst>
              <a:ext uri="{FF2B5EF4-FFF2-40B4-BE49-F238E27FC236}">
                <a16:creationId xmlns:a16="http://schemas.microsoft.com/office/drawing/2014/main" id="{9CB3A102-7763-9CBE-4CDF-6B03AA386425}"/>
              </a:ext>
            </a:extLst>
          </p:cNvPr>
          <p:cNvSpPr txBox="1"/>
          <p:nvPr/>
        </p:nvSpPr>
        <p:spPr>
          <a:xfrm>
            <a:off x="1206187" y="9022268"/>
            <a:ext cx="15869816" cy="73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사원 관리 기능은 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사원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인사발령이력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직무 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</a:p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또한 사원테이블은 여러 기능들을 구현하기위해 함께 사용됩니다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56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0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로그인 관리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187" y="9022268"/>
            <a:ext cx="15869816" cy="73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로그인 관리 기능은 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로그인 로그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화면접근기록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근태 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</a:p>
          <a:p>
            <a:pPr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또한 사원테이블의 정보를 가져와 사용하기도 합니다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7542C-051C-4F1A-E19A-86209B20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2612"/>
            <a:ext cx="7629525" cy="6581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0D8729-110F-089F-8F10-68F8C58253BC}"/>
              </a:ext>
            </a:extLst>
          </p:cNvPr>
          <p:cNvSpPr/>
          <p:nvPr/>
        </p:nvSpPr>
        <p:spPr>
          <a:xfrm>
            <a:off x="1219200" y="6134100"/>
            <a:ext cx="2222813" cy="152399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BF18C1-0078-C5C5-F57C-5EEED6970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082" y="3237539"/>
            <a:ext cx="591585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3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615754" cy="420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>
                  <a:solidFill>
                    <a:srgbClr val="FEFBEE"/>
                  </a:solidFill>
                  <a:ea typeface="Source Han Sans KR Bold"/>
                </a:rPr>
                <a:t>부서 팀 관리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187" y="9022268"/>
            <a:ext cx="15869816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부서 팀 관리 기능은 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부서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팀으로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</a:p>
          <a:p>
            <a:pPr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또한 사원테이블의 정보를 가져와 사용하기도 합니다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7451C4-0E74-44C8-8D96-C995857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2612"/>
            <a:ext cx="7629525" cy="6581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0AF59D-7BDB-EDFD-2A4A-27D02349FF0E}"/>
              </a:ext>
            </a:extLst>
          </p:cNvPr>
          <p:cNvSpPr/>
          <p:nvPr/>
        </p:nvSpPr>
        <p:spPr>
          <a:xfrm>
            <a:off x="5943600" y="1951938"/>
            <a:ext cx="2286000" cy="982395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9436A1-29C0-D011-8AAC-E0907D63A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45"/>
          <a:stretch/>
        </p:blipFill>
        <p:spPr>
          <a:xfrm>
            <a:off x="10018295" y="3390900"/>
            <a:ext cx="6716062" cy="31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0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비품 관리</a:t>
              </a:r>
              <a:endParaRPr lang="en-US" altLang="ko-KR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187" y="9022267"/>
            <a:ext cx="14567213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비품 관리 기능은 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소모품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대여품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</a:p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또한 사원테이블의 정보를 가져와 사용하기도 합니다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  <a:endParaRPr lang="en-US" sz="20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046A2-EBCB-C735-0FC3-1A4E8620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2612"/>
            <a:ext cx="7629525" cy="6581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6CDA69-4530-9060-BDDE-9928B2BC018E}"/>
              </a:ext>
            </a:extLst>
          </p:cNvPr>
          <p:cNvSpPr/>
          <p:nvPr/>
        </p:nvSpPr>
        <p:spPr>
          <a:xfrm>
            <a:off x="3568387" y="6210300"/>
            <a:ext cx="2222813" cy="190500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4904F-AE55-F627-235F-60F2A250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804987"/>
            <a:ext cx="563958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4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0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결재 관리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179" y="8917051"/>
            <a:ext cx="9690413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결재 기능은 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5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부서결재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팀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소모품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대여품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또한 사원테이블의 정보를 가져와 사용하기도 합니다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25CB8-F757-36A2-6211-3F35BCC8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2612"/>
            <a:ext cx="7629525" cy="6581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6F7A3C-E444-F6F5-72E5-ABB9841778E3}"/>
              </a:ext>
            </a:extLst>
          </p:cNvPr>
          <p:cNvSpPr/>
          <p:nvPr/>
        </p:nvSpPr>
        <p:spPr>
          <a:xfrm>
            <a:off x="5943600" y="3238500"/>
            <a:ext cx="2590800" cy="510540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9AD24B-A921-842E-A557-2A53ED00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242" y="491774"/>
            <a:ext cx="5639587" cy="78521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E37A27-46A3-98D3-0AAE-8BCB27CE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362" y="8579265"/>
            <a:ext cx="475363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주요 기능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0" y="8749429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</a:rPr>
              <a:t>04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03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895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EFBC85E-0784-A8FF-0531-8808C1568472}"/>
              </a:ext>
            </a:extLst>
          </p:cNvPr>
          <p:cNvGrpSpPr/>
          <p:nvPr/>
        </p:nvGrpSpPr>
        <p:grpSpPr>
          <a:xfrm>
            <a:off x="332236" y="2019300"/>
            <a:ext cx="3406880" cy="5638328"/>
            <a:chOff x="332236" y="1867372"/>
            <a:chExt cx="3406880" cy="563832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577652A-422A-2F99-A729-7C566BC941F9}"/>
                </a:ext>
              </a:extLst>
            </p:cNvPr>
            <p:cNvSpPr/>
            <p:nvPr/>
          </p:nvSpPr>
          <p:spPr>
            <a:xfrm>
              <a:off x="332236" y="1867372"/>
              <a:ext cx="3406880" cy="5638328"/>
            </a:xfrm>
            <a:prstGeom prst="roundRect">
              <a:avLst>
                <a:gd name="adj" fmla="val 395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AD79D4-BA2B-8FC6-B7D9-86562C92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676" y="2324100"/>
              <a:ext cx="2520000" cy="2520000"/>
            </a:xfrm>
            <a:prstGeom prst="rect">
              <a:avLst/>
            </a:prstGeom>
          </p:spPr>
        </p:pic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8AB9CD10-2A0D-7917-7035-1043CDF7B5EF}"/>
                </a:ext>
              </a:extLst>
            </p:cNvPr>
            <p:cNvSpPr txBox="1"/>
            <p:nvPr/>
          </p:nvSpPr>
          <p:spPr>
            <a:xfrm>
              <a:off x="595676" y="5279857"/>
              <a:ext cx="2880000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로그인 기능</a:t>
              </a:r>
              <a:endParaRPr lang="en-US" altLang="ko-KR" sz="25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840E44BB-12CA-4855-4ADA-F78ED63C3BB9}"/>
                </a:ext>
              </a:extLst>
            </p:cNvPr>
            <p:cNvSpPr txBox="1"/>
            <p:nvPr/>
          </p:nvSpPr>
          <p:spPr>
            <a:xfrm>
              <a:off x="595676" y="5829300"/>
              <a:ext cx="28800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인증 및 인가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토큰 생성</a:t>
              </a:r>
              <a:r>
                <a: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, </a:t>
              </a: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로그인</a:t>
              </a:r>
              <a:r>
                <a: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, </a:t>
              </a: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로그아웃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9FB9FC-965B-CBDD-4081-3B5C492C7411}"/>
              </a:ext>
            </a:extLst>
          </p:cNvPr>
          <p:cNvGrpSpPr/>
          <p:nvPr/>
        </p:nvGrpSpPr>
        <p:grpSpPr>
          <a:xfrm>
            <a:off x="3886398" y="4458172"/>
            <a:ext cx="3406880" cy="5638328"/>
            <a:chOff x="3886398" y="3162300"/>
            <a:chExt cx="3406880" cy="563832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F2818D4-D461-C699-AE4D-A8F4A17B1734}"/>
                </a:ext>
              </a:extLst>
            </p:cNvPr>
            <p:cNvSpPr/>
            <p:nvPr/>
          </p:nvSpPr>
          <p:spPr>
            <a:xfrm>
              <a:off x="3886398" y="3162300"/>
              <a:ext cx="3406880" cy="5638328"/>
            </a:xfrm>
            <a:prstGeom prst="roundRect">
              <a:avLst>
                <a:gd name="adj" fmla="val 395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C6412B-BD61-4DF5-8E79-0D907003A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0533" y="5600700"/>
              <a:ext cx="2520000" cy="2520000"/>
            </a:xfrm>
            <a:prstGeom prst="rect">
              <a:avLst/>
            </a:prstGeom>
          </p:spPr>
        </p:pic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E13A6A7F-5BEC-562A-3551-C75CA429F8F5}"/>
                </a:ext>
              </a:extLst>
            </p:cNvPr>
            <p:cNvSpPr txBox="1"/>
            <p:nvPr/>
          </p:nvSpPr>
          <p:spPr>
            <a:xfrm>
              <a:off x="4149838" y="3655165"/>
              <a:ext cx="2880000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사원 관리 기능</a:t>
              </a:r>
              <a:endParaRPr lang="en-US" altLang="ko-KR" sz="25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5E872499-2D7C-C842-7B72-26AB25694C93}"/>
                </a:ext>
              </a:extLst>
            </p:cNvPr>
            <p:cNvSpPr txBox="1"/>
            <p:nvPr/>
          </p:nvSpPr>
          <p:spPr>
            <a:xfrm>
              <a:off x="4059318" y="4214217"/>
              <a:ext cx="3027282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사원 등록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사원 정보 수정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사원 검색 기능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C99D7E-91EA-88FD-1EC3-E1CEC72B7591}"/>
              </a:ext>
            </a:extLst>
          </p:cNvPr>
          <p:cNvGrpSpPr/>
          <p:nvPr/>
        </p:nvGrpSpPr>
        <p:grpSpPr>
          <a:xfrm>
            <a:off x="7440560" y="1181571"/>
            <a:ext cx="3406880" cy="5638329"/>
            <a:chOff x="7440560" y="1791171"/>
            <a:chExt cx="3406880" cy="563832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793CBD2-8118-D790-8ED2-F62C15D97847}"/>
                </a:ext>
              </a:extLst>
            </p:cNvPr>
            <p:cNvSpPr/>
            <p:nvPr/>
          </p:nvSpPr>
          <p:spPr>
            <a:xfrm>
              <a:off x="7440560" y="1791171"/>
              <a:ext cx="3406880" cy="5638329"/>
            </a:xfrm>
            <a:prstGeom prst="roundRect">
              <a:avLst>
                <a:gd name="adj" fmla="val 395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7E09A0-C4FA-1BB9-E36F-CC899CD7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4000" y="2295331"/>
              <a:ext cx="2520000" cy="2520000"/>
            </a:xfrm>
            <a:prstGeom prst="rect">
              <a:avLst/>
            </a:prstGeom>
          </p:spPr>
        </p:pic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D254EF8C-C507-73AE-317F-9998DA0CB6B1}"/>
                </a:ext>
              </a:extLst>
            </p:cNvPr>
            <p:cNvSpPr txBox="1"/>
            <p:nvPr/>
          </p:nvSpPr>
          <p:spPr>
            <a:xfrm>
              <a:off x="7704000" y="5215979"/>
              <a:ext cx="2880000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결재 관리 기능</a:t>
              </a:r>
              <a:endParaRPr lang="en-US" altLang="ko-KR" sz="25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19856CE1-C70C-4C2F-AD15-8E202A40A08F}"/>
                </a:ext>
              </a:extLst>
            </p:cNvPr>
            <p:cNvSpPr txBox="1"/>
            <p:nvPr/>
          </p:nvSpPr>
          <p:spPr>
            <a:xfrm>
              <a:off x="7704000" y="5808987"/>
              <a:ext cx="2880000" cy="11541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결재 승인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결재 요청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결재 기록 관리 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D00F12-C235-F511-7C61-3A86727E172F}"/>
              </a:ext>
            </a:extLst>
          </p:cNvPr>
          <p:cNvGrpSpPr/>
          <p:nvPr/>
        </p:nvGrpSpPr>
        <p:grpSpPr>
          <a:xfrm>
            <a:off x="10994722" y="3673643"/>
            <a:ext cx="3406880" cy="5889457"/>
            <a:chOff x="10994722" y="2857500"/>
            <a:chExt cx="3406880" cy="588945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0C2D8D0-6059-19E3-62D8-6FF792B23AB2}"/>
                </a:ext>
              </a:extLst>
            </p:cNvPr>
            <p:cNvSpPr/>
            <p:nvPr/>
          </p:nvSpPr>
          <p:spPr>
            <a:xfrm>
              <a:off x="10994722" y="2857500"/>
              <a:ext cx="3406880" cy="5889457"/>
            </a:xfrm>
            <a:prstGeom prst="roundRect">
              <a:avLst>
                <a:gd name="adj" fmla="val 395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D256DB-7C57-B551-C87A-02B9C56B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7467" y="5600700"/>
              <a:ext cx="2520000" cy="2520000"/>
            </a:xfrm>
            <a:prstGeom prst="rect">
              <a:avLst/>
            </a:prstGeom>
          </p:spPr>
        </p:pic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EF98F202-CB90-C5FD-3F76-1FA3A6D5EFD5}"/>
                </a:ext>
              </a:extLst>
            </p:cNvPr>
            <p:cNvSpPr txBox="1"/>
            <p:nvPr/>
          </p:nvSpPr>
          <p:spPr>
            <a:xfrm>
              <a:off x="11258162" y="3354087"/>
              <a:ext cx="2880000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부서</a:t>
              </a:r>
              <a:r>
                <a:rPr lang="en-US" altLang="ko-KR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-</a:t>
              </a:r>
              <a:r>
                <a:rPr lang="ko-KR" altLang="en-US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팀 관리 기능</a:t>
              </a:r>
              <a:endParaRPr lang="en-US" altLang="ko-KR" sz="25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92830806-50B5-21D6-98C3-E6FCA1B9B72B}"/>
                </a:ext>
              </a:extLst>
            </p:cNvPr>
            <p:cNvSpPr txBox="1"/>
            <p:nvPr/>
          </p:nvSpPr>
          <p:spPr>
            <a:xfrm>
              <a:off x="11181962" y="3909417"/>
              <a:ext cx="2991238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부서</a:t>
              </a:r>
              <a:r>
                <a: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, </a:t>
              </a: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팀 등록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부서</a:t>
              </a:r>
              <a:r>
                <a: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 </a:t>
              </a: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정보 수정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팀 정보 수정 관리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  <a:p>
              <a:pPr marL="342900" indent="-342900">
                <a:lnSpc>
                  <a:spcPts val="3000"/>
                </a:lnSpc>
                <a:buFontTx/>
                <a:buChar char="-"/>
              </a:pPr>
              <a:r>
                <a:rPr lang="ko-KR" altLang="en-US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rPr>
                <a:t>부서 팀 검색 기능</a:t>
              </a:r>
              <a:endPara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4FB7DF0-1761-841B-C03F-1393CBD149F2}"/>
              </a:ext>
            </a:extLst>
          </p:cNvPr>
          <p:cNvGrpSpPr/>
          <p:nvPr/>
        </p:nvGrpSpPr>
        <p:grpSpPr>
          <a:xfrm>
            <a:off x="14548885" y="266700"/>
            <a:ext cx="3406880" cy="5638330"/>
            <a:chOff x="14548885" y="1866900"/>
            <a:chExt cx="3406880" cy="56383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DDF3AA2-D71D-AE5B-B143-E60932705649}"/>
                </a:ext>
              </a:extLst>
            </p:cNvPr>
            <p:cNvSpPr/>
            <p:nvPr/>
          </p:nvSpPr>
          <p:spPr>
            <a:xfrm>
              <a:off x="14548885" y="1866900"/>
              <a:ext cx="3406880" cy="5638330"/>
            </a:xfrm>
            <a:prstGeom prst="roundRect">
              <a:avLst>
                <a:gd name="adj" fmla="val 3954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B52E0CD-6BE0-E905-DA62-BCC694AA5F95}"/>
                </a:ext>
              </a:extLst>
            </p:cNvPr>
            <p:cNvGrpSpPr/>
            <p:nvPr/>
          </p:nvGrpSpPr>
          <p:grpSpPr>
            <a:xfrm>
              <a:off x="14736125" y="2324100"/>
              <a:ext cx="3018475" cy="4706448"/>
              <a:chOff x="14736125" y="2324100"/>
              <a:chExt cx="3018475" cy="47064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B06012B-498D-0579-9CC4-B53B8683E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92324" y="232410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22" name="TextBox 29">
                <a:extLst>
                  <a:ext uri="{FF2B5EF4-FFF2-40B4-BE49-F238E27FC236}">
                    <a16:creationId xmlns:a16="http://schemas.microsoft.com/office/drawing/2014/main" id="{10A66255-CBFE-1C17-C57C-04699C4A08A2}"/>
                  </a:ext>
                </a:extLst>
              </p:cNvPr>
              <p:cNvSpPr txBox="1"/>
              <p:nvPr/>
            </p:nvSpPr>
            <p:spPr>
              <a:xfrm>
                <a:off x="14812325" y="5295900"/>
                <a:ext cx="2880000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ko-KR" altLang="en-US" sz="2500" dirty="0">
                    <a:solidFill>
                      <a:srgbClr val="090807"/>
                    </a:solidFill>
                    <a:latin typeface="Source Han Sans KR Bold" panose="020B0600000101010101" charset="-127"/>
                    <a:ea typeface="Source Han Sans KR Bold" panose="020B0600000101010101" charset="-127"/>
                  </a:rPr>
                  <a:t>비품 관리 기능</a:t>
                </a:r>
                <a:endParaRPr lang="en-US" altLang="ko-KR" sz="25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</a:endParaRPr>
              </a:p>
            </p:txBody>
          </p:sp>
          <p:sp>
            <p:nvSpPr>
              <p:cNvPr id="28" name="TextBox 29">
                <a:extLst>
                  <a:ext uri="{FF2B5EF4-FFF2-40B4-BE49-F238E27FC236}">
                    <a16:creationId xmlns:a16="http://schemas.microsoft.com/office/drawing/2014/main" id="{476144A9-98C8-13E9-0445-34B8C7ED45AB}"/>
                  </a:ext>
                </a:extLst>
              </p:cNvPr>
              <p:cNvSpPr txBox="1"/>
              <p:nvPr/>
            </p:nvSpPr>
            <p:spPr>
              <a:xfrm>
                <a:off x="14736125" y="5876386"/>
                <a:ext cx="3018475" cy="1154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FontTx/>
                  <a:buChar char="-"/>
                </a:pPr>
                <a:r>
                  <a:rPr lang="ko-KR" altLang="en-US" sz="2500" dirty="0">
                    <a:solidFill>
                      <a:srgbClr val="090807"/>
                    </a:solidFill>
                    <a:latin typeface="Source Han Sans KR" panose="020B0500000000000000" pitchFamily="34" charset="-127"/>
                    <a:ea typeface="Source Han Sans KR" panose="020B0500000000000000" pitchFamily="34" charset="-127"/>
                  </a:rPr>
                  <a:t>비품</a:t>
                </a:r>
                <a:r>
                  <a:rPr lang="en-US" altLang="ko-KR" sz="2500" dirty="0">
                    <a:solidFill>
                      <a:srgbClr val="090807"/>
                    </a:solidFill>
                    <a:latin typeface="Source Han Sans KR" panose="020B0500000000000000" pitchFamily="34" charset="-127"/>
                    <a:ea typeface="Source Han Sans KR" panose="020B0500000000000000" pitchFamily="34" charset="-127"/>
                  </a:rPr>
                  <a:t> </a:t>
                </a:r>
                <a:r>
                  <a:rPr lang="ko-KR" altLang="en-US" sz="2500" dirty="0">
                    <a:solidFill>
                      <a:srgbClr val="090807"/>
                    </a:solidFill>
                    <a:latin typeface="Source Han Sans KR" panose="020B0500000000000000" pitchFamily="34" charset="-127"/>
                    <a:ea typeface="Source Han Sans KR" panose="020B0500000000000000" pitchFamily="34" charset="-127"/>
                  </a:rPr>
                  <a:t>등록 관리</a:t>
                </a:r>
                <a:endPara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endParaRPr>
              </a:p>
              <a:p>
                <a:pPr marL="342900" indent="-342900">
                  <a:lnSpc>
                    <a:spcPts val="3000"/>
                  </a:lnSpc>
                  <a:buFontTx/>
                  <a:buChar char="-"/>
                </a:pPr>
                <a:r>
                  <a:rPr lang="ko-KR" altLang="en-US" sz="2500" dirty="0">
                    <a:solidFill>
                      <a:srgbClr val="090807"/>
                    </a:solidFill>
                    <a:latin typeface="Source Han Sans KR" panose="020B0500000000000000" pitchFamily="34" charset="-127"/>
                    <a:ea typeface="Source Han Sans KR" panose="020B0500000000000000" pitchFamily="34" charset="-127"/>
                  </a:rPr>
                  <a:t>비품 재고 관리</a:t>
                </a:r>
                <a:endPara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endParaRPr>
              </a:p>
              <a:p>
                <a:pPr marL="342900" indent="-342900">
                  <a:lnSpc>
                    <a:spcPts val="3000"/>
                  </a:lnSpc>
                  <a:buFontTx/>
                  <a:buChar char="-"/>
                </a:pPr>
                <a:r>
                  <a:rPr lang="ko-KR" altLang="en-US" sz="2500" dirty="0">
                    <a:solidFill>
                      <a:srgbClr val="090807"/>
                    </a:solidFill>
                    <a:latin typeface="Source Han Sans KR" panose="020B0500000000000000" pitchFamily="34" charset="-127"/>
                    <a:ea typeface="Source Han Sans KR" panose="020B0500000000000000" pitchFamily="34" charset="-127"/>
                  </a:rPr>
                  <a:t>비품 사용 신청 관리</a:t>
                </a:r>
                <a:endParaRPr lang="en-US" altLang="ko-KR" sz="2500" dirty="0">
                  <a:solidFill>
                    <a:srgbClr val="090807"/>
                  </a:solidFill>
                  <a:latin typeface="Source Han Sans KR" panose="020B0500000000000000" pitchFamily="34" charset="-127"/>
                  <a:ea typeface="Source Han Sans KR" panose="020B05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0803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962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 </a:t>
            </a:r>
            <a:r>
              <a:rPr lang="en-US" altLang="ko-KR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-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로그인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49DB77-F376-420B-53E7-F3F2159842E5}"/>
              </a:ext>
            </a:extLst>
          </p:cNvPr>
          <p:cNvGrpSpPr/>
          <p:nvPr/>
        </p:nvGrpSpPr>
        <p:grpSpPr>
          <a:xfrm>
            <a:off x="1333356" y="1866900"/>
            <a:ext cx="15621288" cy="7326238"/>
            <a:chOff x="1477229" y="1866900"/>
            <a:chExt cx="15621288" cy="73262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05109C-DAAA-4672-1BCB-326D7557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229" y="1866900"/>
              <a:ext cx="6800850" cy="73262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2F2F7F-BC29-129C-6EA7-746B4DAB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5400" y="2581620"/>
              <a:ext cx="8183117" cy="5896798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56D431DD-B934-A1AA-34AF-14E6DDECA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7409" flipH="1">
            <a:off x="7634074" y="1114073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7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733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 </a:t>
            </a:r>
            <a:r>
              <a:rPr lang="en-US" altLang="ko-KR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-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사원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7D0A445-21E1-04B9-8F4D-086A62DF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12" y="575036"/>
            <a:ext cx="8753568" cy="442888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2AB9EA8-8A42-FDC8-69EE-C887CC8D7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3" t="5498" r="4714" b="4712"/>
          <a:stretch/>
        </p:blipFill>
        <p:spPr>
          <a:xfrm>
            <a:off x="12862375" y="5829300"/>
            <a:ext cx="2852797" cy="410267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9B840FF-6190-396A-2E93-E08BF329A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2" y="2171700"/>
            <a:ext cx="7397576" cy="4949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64140E-951B-B29F-DA39-4F37386E0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2" y="5645984"/>
            <a:ext cx="2976903" cy="4102671"/>
          </a:xfrm>
          <a:prstGeom prst="rect">
            <a:avLst/>
          </a:prstGeom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52069592-1E15-B02D-15C0-8416809F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31214">
            <a:off x="7035876" y="6829994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745DFA1F-3FC8-EED7-7A19-3B1907996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7009" flipH="1">
            <a:off x="15671850" y="5241507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581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 </a:t>
            </a:r>
            <a:r>
              <a:rPr lang="en-US" altLang="ko-KR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-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결재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9A9EA-B088-F502-0D4B-5AB2D55A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302474"/>
            <a:ext cx="6324600" cy="4249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E59CA-4C9A-15A9-7F65-DBB1E8AB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73" y="1184865"/>
            <a:ext cx="10662027" cy="323632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172A7D3-AEB7-74B0-244D-9166E7B9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0748962" y="4910137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4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2A29D3-7D45-421C-BE9D-83125BCAE77D}"/>
              </a:ext>
            </a:extLst>
          </p:cNvPr>
          <p:cNvGrpSpPr/>
          <p:nvPr/>
        </p:nvGrpSpPr>
        <p:grpSpPr>
          <a:xfrm>
            <a:off x="3756673" y="1338452"/>
            <a:ext cx="10774654" cy="7610097"/>
            <a:chOff x="3169946" y="1338452"/>
            <a:chExt cx="10774654" cy="7610097"/>
          </a:xfrm>
        </p:grpSpPr>
        <p:sp>
          <p:nvSpPr>
            <p:cNvPr id="2" name="AutoShape 2"/>
            <p:cNvSpPr/>
            <p:nvPr/>
          </p:nvSpPr>
          <p:spPr>
            <a:xfrm>
              <a:off x="10539018" y="201930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" name="AutoShape 3"/>
            <p:cNvSpPr/>
            <p:nvPr/>
          </p:nvSpPr>
          <p:spPr>
            <a:xfrm>
              <a:off x="10539018" y="371475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0539018" y="544830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0539018" y="720090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0539018" y="887730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3169946" y="4627050"/>
              <a:ext cx="2938136" cy="91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7"/>
                </a:lnSpc>
                <a:spcBef>
                  <a:spcPct val="0"/>
                </a:spcBef>
              </a:pPr>
              <a:r>
                <a:rPr lang="en-US" sz="5305">
                  <a:solidFill>
                    <a:srgbClr val="090807"/>
                  </a:solidFill>
                  <a:latin typeface="Raleway Bold"/>
                </a:rPr>
                <a:t>Contents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75297" y="1338452"/>
              <a:ext cx="465237" cy="7610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Raleway Bold"/>
                </a:rPr>
                <a:t>01</a:t>
              </a:r>
            </a:p>
            <a:p>
              <a:pPr algn="l">
                <a:lnSpc>
                  <a:spcPts val="6690"/>
                </a:lnSpc>
              </a:pPr>
              <a:endParaRPr lang="en-US" sz="3000" dirty="0">
                <a:solidFill>
                  <a:srgbClr val="090807"/>
                </a:solidFill>
                <a:latin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Raleway Bold"/>
                </a:rPr>
                <a:t>02</a:t>
              </a:r>
            </a:p>
            <a:p>
              <a:pPr algn="l">
                <a:lnSpc>
                  <a:spcPts val="6690"/>
                </a:lnSpc>
              </a:pPr>
              <a:endParaRPr lang="en-US" sz="3000" dirty="0">
                <a:solidFill>
                  <a:srgbClr val="090807"/>
                </a:solidFill>
                <a:latin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Raleway Bold"/>
                </a:rPr>
                <a:t>03</a:t>
              </a:r>
            </a:p>
            <a:p>
              <a:pPr algn="l">
                <a:lnSpc>
                  <a:spcPts val="6690"/>
                </a:lnSpc>
              </a:pPr>
              <a:endParaRPr lang="en-US" sz="3000" dirty="0">
                <a:solidFill>
                  <a:srgbClr val="090807"/>
                </a:solidFill>
                <a:latin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Raleway Bold"/>
                </a:rPr>
                <a:t>04</a:t>
              </a:r>
            </a:p>
            <a:p>
              <a:pPr algn="l">
                <a:lnSpc>
                  <a:spcPts val="6690"/>
                </a:lnSpc>
              </a:pPr>
              <a:endParaRPr lang="en-US" sz="3000" dirty="0">
                <a:solidFill>
                  <a:srgbClr val="090807"/>
                </a:solidFill>
                <a:latin typeface="Raleway Bold"/>
              </a:endParaRPr>
            </a:p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Raleway Bold"/>
                </a:rPr>
                <a:t>05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93AEA6-5D41-4DD3-B726-2A5CE1A6AE6B}"/>
                </a:ext>
              </a:extLst>
            </p:cNvPr>
            <p:cNvSpPr txBox="1"/>
            <p:nvPr/>
          </p:nvSpPr>
          <p:spPr>
            <a:xfrm>
              <a:off x="11247787" y="1372969"/>
              <a:ext cx="1988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090807"/>
                  </a:solidFill>
                  <a:ea typeface="Source Han Sans KR Bold"/>
                </a:rPr>
                <a:t>팀원 소개</a:t>
              </a:r>
              <a:endParaRPr lang="ko-KR" altLang="en-US" sz="3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F09BB-A009-4EC0-8018-E557A4040B8D}"/>
                </a:ext>
              </a:extLst>
            </p:cNvPr>
            <p:cNvSpPr txBox="1"/>
            <p:nvPr/>
          </p:nvSpPr>
          <p:spPr>
            <a:xfrm>
              <a:off x="11299885" y="3086100"/>
              <a:ext cx="1988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090807"/>
                  </a:solidFill>
                  <a:ea typeface="Source Han Sans KR Bold"/>
                </a:rPr>
                <a:t>개발 환경</a:t>
              </a:r>
              <a:endParaRPr lang="ko-KR" altLang="en-US" sz="35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0308E8-FF33-4F8A-969E-192F7FE53237}"/>
                </a:ext>
              </a:extLst>
            </p:cNvPr>
            <p:cNvSpPr txBox="1"/>
            <p:nvPr/>
          </p:nvSpPr>
          <p:spPr>
            <a:xfrm>
              <a:off x="11761550" y="4801969"/>
              <a:ext cx="9605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090807"/>
                  </a:solidFill>
                  <a:ea typeface="Source Han Sans KR Bold"/>
                </a:rPr>
                <a:t>ERD</a:t>
              </a:r>
              <a:endParaRPr lang="ko-KR" altLang="en-US" sz="35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9B413-99FE-47F0-BDBF-D6EAC7CBB6F9}"/>
                </a:ext>
              </a:extLst>
            </p:cNvPr>
            <p:cNvSpPr txBox="1"/>
            <p:nvPr/>
          </p:nvSpPr>
          <p:spPr>
            <a:xfrm>
              <a:off x="11247787" y="6554569"/>
              <a:ext cx="1988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090807"/>
                  </a:solidFill>
                  <a:ea typeface="Source Han Sans KR Bold"/>
                </a:rPr>
                <a:t>주요 기능</a:t>
              </a:r>
              <a:endParaRPr lang="ko-KR" altLang="en-US" sz="35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0D81C3-B684-4C93-8837-B1E8C64B9F85}"/>
                </a:ext>
              </a:extLst>
            </p:cNvPr>
            <p:cNvSpPr txBox="1"/>
            <p:nvPr/>
          </p:nvSpPr>
          <p:spPr>
            <a:xfrm>
              <a:off x="11724681" y="8230969"/>
              <a:ext cx="10342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090807"/>
                  </a:solidFill>
                  <a:ea typeface="Source Han Sans KR Bold"/>
                </a:rPr>
                <a:t>시연</a:t>
              </a:r>
              <a:endParaRPr lang="ko-KR" altLang="en-US" sz="35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3495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 </a:t>
            </a:r>
            <a:r>
              <a:rPr lang="en-US" altLang="ko-KR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–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부서 팀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8F87CF-1762-10E3-B9F3-4A322009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25" y="1710110"/>
            <a:ext cx="8734092" cy="4448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9D92A-F52F-FCCF-5965-88FC981D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950" y="7208666"/>
            <a:ext cx="3810641" cy="2736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A71A6D-9917-6F1A-8320-48A448F7E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675" y="6474487"/>
            <a:ext cx="3810642" cy="27486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A88A1-96D4-8E18-ADD7-1128DE7B9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946" y="974967"/>
            <a:ext cx="4667901" cy="38867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059FDE-15A3-9BEE-3264-D5E22D022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8600" y="3148499"/>
            <a:ext cx="4620270" cy="45535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812AED-83CF-1585-735B-6BB6CB5EF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75781" y="6496165"/>
            <a:ext cx="4610743" cy="311511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BD06979-A547-E161-6A76-54BED29D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37426">
            <a:off x="9563079" y="5136732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1451319-2340-8CA8-2516-CDD8C74E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51449">
            <a:off x="1900190" y="6247103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9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2657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04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주요 기능 </a:t>
            </a:r>
            <a:r>
              <a:rPr lang="en-US" altLang="ko-KR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-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비품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331A6-7EFB-03B2-544C-DD68F5D19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765070"/>
            <a:ext cx="6600875" cy="3481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C0C97-87A8-142D-FF7B-E9F31B7C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067190"/>
            <a:ext cx="3400900" cy="5077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41C632-48E8-50CA-B3A1-1A2E921B8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58" y="6719143"/>
            <a:ext cx="8991600" cy="28027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6808F4-35E5-A1A3-A0B9-ADF8A0F75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677" y="1746018"/>
            <a:ext cx="2886023" cy="45761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2C1443-0296-0652-216D-B3B326B3D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4891402"/>
            <a:ext cx="4896533" cy="406774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3BFB4B-6712-D9E6-4CD5-1383A7C4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50460" flipH="1">
            <a:off x="1776157" y="5615374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069D588-9C88-572A-9490-64C6B809C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6239" flipH="1">
            <a:off x="15811708" y="4085820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1B82B31-848B-CF8A-C6C8-CD27BAD7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676">
            <a:off x="9832017" y="1972687"/>
            <a:ext cx="1543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89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시연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0" y="8749429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</a:rPr>
              <a:t>05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145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446870" y="3619500"/>
            <a:ext cx="13376585" cy="310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6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Thank You For Your Attention!</a:t>
            </a:r>
          </a:p>
          <a:p>
            <a:pPr algn="ctr"/>
            <a:endParaRPr lang="en-US" altLang="ko-KR" sz="4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4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5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Q&amp;A</a:t>
            </a:r>
            <a:endParaRPr lang="ko-KR" altLang="en-US" sz="54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577195-5235-AB32-DCEA-D71807DD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9791700"/>
            <a:ext cx="132111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74E66-41E2-4F88-D017-A63BE5E826D8}"/>
              </a:ext>
            </a:extLst>
          </p:cNvPr>
          <p:cNvSpPr txBox="1"/>
          <p:nvPr/>
        </p:nvSpPr>
        <p:spPr>
          <a:xfrm>
            <a:off x="3657600" y="98033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아이콘 출처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팀원 소개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0" y="8749429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</a:rPr>
              <a:t>01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324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3902" y="2078630"/>
            <a:ext cx="16920196" cy="7227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1971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01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팀원 소개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8FD98E-ED8A-4B7C-A18A-2EFB678D13DB}"/>
              </a:ext>
            </a:extLst>
          </p:cNvPr>
          <p:cNvGrpSpPr/>
          <p:nvPr/>
        </p:nvGrpSpPr>
        <p:grpSpPr>
          <a:xfrm>
            <a:off x="9829800" y="4763664"/>
            <a:ext cx="2880000" cy="698372"/>
            <a:chOff x="10177720" y="3302128"/>
            <a:chExt cx="2880000" cy="698372"/>
          </a:xfrm>
        </p:grpSpPr>
        <p:grpSp>
          <p:nvGrpSpPr>
            <p:cNvPr id="14" name="Group 14"/>
            <p:cNvGrpSpPr/>
            <p:nvPr/>
          </p:nvGrpSpPr>
          <p:grpSpPr>
            <a:xfrm>
              <a:off x="10177720" y="3302128"/>
              <a:ext cx="2880000" cy="698372"/>
              <a:chOff x="0" y="0"/>
              <a:chExt cx="660822" cy="18393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82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60822" h="183933">
                    <a:moveTo>
                      <a:pt x="91967" y="0"/>
                    </a:moveTo>
                    <a:lnTo>
                      <a:pt x="568856" y="0"/>
                    </a:lnTo>
                    <a:cubicBezTo>
                      <a:pt x="593247" y="0"/>
                      <a:pt x="616639" y="9689"/>
                      <a:pt x="633886" y="26936"/>
                    </a:cubicBezTo>
                    <a:cubicBezTo>
                      <a:pt x="651133" y="44184"/>
                      <a:pt x="660822" y="67576"/>
                      <a:pt x="660822" y="91967"/>
                    </a:cubicBezTo>
                    <a:lnTo>
                      <a:pt x="660822" y="91967"/>
                    </a:lnTo>
                    <a:cubicBezTo>
                      <a:pt x="660822" y="116358"/>
                      <a:pt x="651133" y="139750"/>
                      <a:pt x="633886" y="156997"/>
                    </a:cubicBezTo>
                    <a:cubicBezTo>
                      <a:pt x="616639" y="174244"/>
                      <a:pt x="593247" y="183933"/>
                      <a:pt x="56885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60822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0843070" y="3416364"/>
              <a:ext cx="1549301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 err="1">
                  <a:solidFill>
                    <a:srgbClr val="FEFBEE"/>
                  </a:solidFill>
                  <a:ea typeface="Source Han Sans KR Bold"/>
                </a:rPr>
                <a:t>조범진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829800" y="5832043"/>
            <a:ext cx="30480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부서 팀 관리 페이지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부서관리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팀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팀원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>
              <a:lnSpc>
                <a:spcPts val="3000"/>
              </a:lnSpc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공통 </a:t>
            </a:r>
            <a:r>
              <a: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CSS</a:t>
            </a:r>
            <a:r>
              <a:rPr 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C16EBA-4A64-4110-9BFF-DB78B5A27E3C}"/>
              </a:ext>
            </a:extLst>
          </p:cNvPr>
          <p:cNvGrpSpPr/>
          <p:nvPr/>
        </p:nvGrpSpPr>
        <p:grpSpPr>
          <a:xfrm>
            <a:off x="14075276" y="4763664"/>
            <a:ext cx="2880000" cy="698372"/>
            <a:chOff x="14311391" y="3302128"/>
            <a:chExt cx="2880000" cy="698372"/>
          </a:xfrm>
        </p:grpSpPr>
        <p:grpSp>
          <p:nvGrpSpPr>
            <p:cNvPr id="22" name="Group 22"/>
            <p:cNvGrpSpPr/>
            <p:nvPr/>
          </p:nvGrpSpPr>
          <p:grpSpPr>
            <a:xfrm>
              <a:off x="14311391" y="3302128"/>
              <a:ext cx="2880000" cy="698372"/>
              <a:chOff x="0" y="0"/>
              <a:chExt cx="608718" cy="18393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122778" y="3416364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홍수림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36" name="TextBox 29">
            <a:extLst>
              <a:ext uri="{FF2B5EF4-FFF2-40B4-BE49-F238E27FC236}">
                <a16:creationId xmlns:a16="http://schemas.microsoft.com/office/drawing/2014/main" id="{621A7535-DB49-4188-A47B-20ADEF9A13F5}"/>
              </a:ext>
            </a:extLst>
          </p:cNvPr>
          <p:cNvSpPr txBox="1"/>
          <p:nvPr/>
        </p:nvSpPr>
        <p:spPr>
          <a:xfrm>
            <a:off x="14112600" y="5832043"/>
            <a:ext cx="28800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사원 관리 페이지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사원 정보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변경 이력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>
              <a:lnSpc>
                <a:spcPts val="3000"/>
              </a:lnSpc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5A98B6-5EC0-4074-BC14-3E9FA1A69A20}"/>
              </a:ext>
            </a:extLst>
          </p:cNvPr>
          <p:cNvGrpSpPr/>
          <p:nvPr/>
        </p:nvGrpSpPr>
        <p:grpSpPr>
          <a:xfrm>
            <a:off x="5584323" y="4763664"/>
            <a:ext cx="2880000" cy="698372"/>
            <a:chOff x="5404880" y="3302128"/>
            <a:chExt cx="2880000" cy="698372"/>
          </a:xfrm>
        </p:grpSpPr>
        <p:grpSp>
          <p:nvGrpSpPr>
            <p:cNvPr id="18" name="Group 18"/>
            <p:cNvGrpSpPr/>
            <p:nvPr/>
          </p:nvGrpSpPr>
          <p:grpSpPr>
            <a:xfrm>
              <a:off x="5404880" y="3302128"/>
              <a:ext cx="2880000" cy="698372"/>
              <a:chOff x="0" y="0"/>
              <a:chExt cx="867115" cy="1839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689267" y="3416364"/>
              <a:ext cx="2311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정세영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4398F293-D813-4B00-9E41-C38615BB6783}"/>
              </a:ext>
            </a:extLst>
          </p:cNvPr>
          <p:cNvSpPr txBox="1"/>
          <p:nvPr/>
        </p:nvSpPr>
        <p:spPr>
          <a:xfrm>
            <a:off x="5584323" y="5832043"/>
            <a:ext cx="28800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로그인 관리 페이지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Spring Security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en-US" altLang="ko-KR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JWT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결재 관리 페이지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결재 승인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결재 요청 관리</a:t>
            </a:r>
            <a:endParaRPr lang="en-US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667488B-7C8C-45AC-93F3-979722224BA8}"/>
              </a:ext>
            </a:extLst>
          </p:cNvPr>
          <p:cNvGrpSpPr/>
          <p:nvPr/>
        </p:nvGrpSpPr>
        <p:grpSpPr>
          <a:xfrm>
            <a:off x="1338846" y="4763664"/>
            <a:ext cx="2880000" cy="698372"/>
            <a:chOff x="1414163" y="3302128"/>
            <a:chExt cx="2880000" cy="698372"/>
          </a:xfrm>
        </p:grpSpPr>
        <p:grpSp>
          <p:nvGrpSpPr>
            <p:cNvPr id="10" name="Group 10"/>
            <p:cNvGrpSpPr/>
            <p:nvPr/>
          </p:nvGrpSpPr>
          <p:grpSpPr>
            <a:xfrm>
              <a:off x="1414163" y="3302128"/>
              <a:ext cx="2880000" cy="698372"/>
              <a:chOff x="0" y="0"/>
              <a:chExt cx="741047" cy="1839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889050" y="3416364"/>
              <a:ext cx="1930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 err="1">
                  <a:solidFill>
                    <a:srgbClr val="FEFBEE"/>
                  </a:solidFill>
                  <a:ea typeface="Source Han Sans KR Bold"/>
                </a:rPr>
                <a:t>심규태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38" name="TextBox 29">
            <a:extLst>
              <a:ext uri="{FF2B5EF4-FFF2-40B4-BE49-F238E27FC236}">
                <a16:creationId xmlns:a16="http://schemas.microsoft.com/office/drawing/2014/main" id="{166B857B-BD55-4DFB-9F2B-2A043770E292}"/>
              </a:ext>
            </a:extLst>
          </p:cNvPr>
          <p:cNvSpPr txBox="1"/>
          <p:nvPr/>
        </p:nvSpPr>
        <p:spPr>
          <a:xfrm>
            <a:off x="1463400" y="5832043"/>
            <a:ext cx="28800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비품 관리 페이지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소모품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ko-KR" altLang="en-US" sz="25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대여품</a:t>
            </a:r>
            <a:r>
              <a:rPr lang="ko-KR" altLang="en-US" sz="25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관리</a:t>
            </a:r>
            <a:endParaRPr lang="en-US" altLang="ko-KR" sz="25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12BA0B4-FC6E-4920-B5C6-8AB8A39A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01" y="2705100"/>
            <a:ext cx="1620000" cy="162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9BA8D6-6F9A-4079-821E-C6C27C01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846" y="2705100"/>
            <a:ext cx="1620000" cy="162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19EFE4B-3C9B-4440-9943-3B5DAD389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154" y="2705100"/>
            <a:ext cx="1620000" cy="162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46C2DC3-E446-40A0-ABF8-585AA266F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99" y="2705100"/>
            <a:ext cx="1620000" cy="16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dirty="0">
                <a:solidFill>
                  <a:srgbClr val="090807"/>
                </a:solidFill>
                <a:ea typeface="Source Han Sans KR Bold"/>
              </a:rPr>
              <a:t>개발 환경</a:t>
            </a:r>
            <a:endParaRPr lang="en-US" sz="7197" dirty="0">
              <a:solidFill>
                <a:srgbClr val="090807"/>
              </a:solidFill>
              <a:ea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762000" y="8749429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</a:rPr>
              <a:t>02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131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23832" y="765070"/>
            <a:ext cx="224797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02 </a:t>
            </a:r>
            <a:r>
              <a:rPr lang="ko-KR" alt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개발 환경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8915D4-8EAA-A1FA-037D-1E90A1D3CFFE}"/>
              </a:ext>
            </a:extLst>
          </p:cNvPr>
          <p:cNvGrpSpPr/>
          <p:nvPr/>
        </p:nvGrpSpPr>
        <p:grpSpPr>
          <a:xfrm>
            <a:off x="1651237" y="1082082"/>
            <a:ext cx="14985525" cy="8122835"/>
            <a:chOff x="2049753" y="1082082"/>
            <a:chExt cx="14985525" cy="81228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2E4198-0073-30B2-BD93-71A689B69F65}"/>
                </a:ext>
              </a:extLst>
            </p:cNvPr>
            <p:cNvGrpSpPr/>
            <p:nvPr/>
          </p:nvGrpSpPr>
          <p:grpSpPr>
            <a:xfrm>
              <a:off x="2049753" y="2220182"/>
              <a:ext cx="7856247" cy="5846634"/>
              <a:chOff x="1571119" y="2421066"/>
              <a:chExt cx="7856247" cy="584663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094FB2B-2D57-40F1-85B4-99FDBA477FCC}"/>
                  </a:ext>
                </a:extLst>
              </p:cNvPr>
              <p:cNvGrpSpPr/>
              <p:nvPr/>
            </p:nvGrpSpPr>
            <p:grpSpPr>
              <a:xfrm>
                <a:off x="1571119" y="2421066"/>
                <a:ext cx="7789158" cy="3816551"/>
                <a:chOff x="1412818" y="2240161"/>
                <a:chExt cx="7035690" cy="3168184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5A5CCFB8-D668-4DD1-A211-CD5EAA1DACE0}"/>
                    </a:ext>
                  </a:extLst>
                </p:cNvPr>
                <p:cNvGrpSpPr/>
                <p:nvPr/>
              </p:nvGrpSpPr>
              <p:grpSpPr>
                <a:xfrm>
                  <a:off x="1412818" y="2240161"/>
                  <a:ext cx="7035690" cy="1324230"/>
                  <a:chOff x="1819108" y="2452002"/>
                  <a:chExt cx="7035690" cy="1324230"/>
                </a:xfrm>
              </p:grpSpPr>
              <p:grpSp>
                <p:nvGrpSpPr>
                  <p:cNvPr id="8" name="Group 8"/>
                  <p:cNvGrpSpPr/>
                  <p:nvPr/>
                </p:nvGrpSpPr>
                <p:grpSpPr>
                  <a:xfrm>
                    <a:off x="1819108" y="2452002"/>
                    <a:ext cx="2247971" cy="698372"/>
                    <a:chOff x="0" y="0"/>
                    <a:chExt cx="592058" cy="183933"/>
                  </a:xfrm>
                </p:grpSpPr>
                <p:sp>
                  <p:nvSpPr>
                    <p:cNvPr id="9" name="Freeform 9"/>
                    <p:cNvSpPr/>
                    <p:nvPr/>
                  </p:nvSpPr>
                  <p:spPr>
                    <a:xfrm>
                      <a:off x="0" y="0"/>
                      <a:ext cx="592058" cy="183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2058" h="183933">
                          <a:moveTo>
                            <a:pt x="91967" y="0"/>
                          </a:moveTo>
                          <a:lnTo>
                            <a:pt x="500091" y="0"/>
                          </a:lnTo>
                          <a:cubicBezTo>
                            <a:pt x="524483" y="0"/>
                            <a:pt x="547875" y="9689"/>
                            <a:pt x="565122" y="26936"/>
                          </a:cubicBezTo>
                          <a:cubicBezTo>
                            <a:pt x="582369" y="44184"/>
                            <a:pt x="592058" y="67576"/>
                            <a:pt x="592058" y="91967"/>
                          </a:cubicBezTo>
                          <a:lnTo>
                            <a:pt x="592058" y="91967"/>
                          </a:lnTo>
                          <a:cubicBezTo>
                            <a:pt x="592058" y="116358"/>
                            <a:pt x="582369" y="139750"/>
                            <a:pt x="565122" y="156997"/>
                          </a:cubicBezTo>
                          <a:cubicBezTo>
                            <a:pt x="547875" y="174244"/>
                            <a:pt x="524483" y="183933"/>
                            <a:pt x="500091" y="183933"/>
                          </a:cubicBezTo>
                          <a:lnTo>
                            <a:pt x="91967" y="183933"/>
                          </a:lnTo>
                          <a:cubicBezTo>
                            <a:pt x="67576" y="183933"/>
                            <a:pt x="44184" y="174244"/>
                            <a:pt x="26936" y="156997"/>
                          </a:cubicBezTo>
                          <a:cubicBezTo>
                            <a:pt x="9689" y="139750"/>
                            <a:pt x="0" y="116358"/>
                            <a:pt x="0" y="91967"/>
                          </a:cubicBezTo>
                          <a:lnTo>
                            <a:pt x="0" y="91967"/>
                          </a:lnTo>
                          <a:cubicBezTo>
                            <a:pt x="0" y="67576"/>
                            <a:pt x="9689" y="44184"/>
                            <a:pt x="26936" y="26936"/>
                          </a:cubicBezTo>
                          <a:cubicBezTo>
                            <a:pt x="44184" y="9689"/>
                            <a:pt x="67576" y="0"/>
                            <a:pt x="91967" y="0"/>
                          </a:cubicBezTo>
                          <a:close/>
                        </a:path>
                      </a:pathLst>
                    </a:custGeom>
                    <a:solidFill>
                      <a:srgbClr val="090807"/>
                    </a:solidFill>
                  </p:spPr>
                </p:sp>
                <p:sp>
                  <p:nvSpPr>
                    <p:cNvPr id="10" name="TextBox 10"/>
                    <p:cNvSpPr txBox="1"/>
                    <p:nvPr/>
                  </p:nvSpPr>
                  <p:spPr>
                    <a:xfrm>
                      <a:off x="0" y="-38100"/>
                      <a:ext cx="592058" cy="222033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079"/>
                        </a:lnSpc>
                      </a:pPr>
                      <a:endParaRPr/>
                    </a:p>
                  </p:txBody>
                </p:sp>
              </p:grp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1819108" y="3387856"/>
                    <a:ext cx="7035690" cy="388376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l">
                      <a:lnSpc>
                        <a:spcPts val="3000"/>
                      </a:lnSpc>
                    </a:pPr>
                    <a:r>
                      <a:rPr lang="en-US" sz="3000" dirty="0">
                        <a:solidFill>
                          <a:srgbClr val="090807"/>
                        </a:solidFill>
                        <a:latin typeface="Source Han Sans KR"/>
                      </a:rPr>
                      <a:t>2024.05.28-2024.06.17</a:t>
                    </a:r>
                  </a:p>
                </p:txBody>
              </p:sp>
              <p:sp>
                <p:nvSpPr>
                  <p:cNvPr id="16" name="TextBox 16"/>
                  <p:cNvSpPr txBox="1"/>
                  <p:nvPr/>
                </p:nvSpPr>
                <p:spPr>
                  <a:xfrm>
                    <a:off x="2314480" y="2581783"/>
                    <a:ext cx="1257226" cy="422275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499"/>
                      </a:lnSpc>
                      <a:spcBef>
                        <a:spcPct val="0"/>
                      </a:spcBef>
                    </a:pPr>
                    <a:r>
                      <a:rPr lang="ko-KR" altLang="en-US" sz="2499" dirty="0">
                        <a:solidFill>
                          <a:srgbClr val="FEFBEE"/>
                        </a:solidFill>
                        <a:ea typeface="Source Han Sans KR Bold"/>
                      </a:rPr>
                      <a:t>개발 기간</a:t>
                    </a:r>
                    <a:endParaRPr lang="en-US" sz="2499" dirty="0">
                      <a:solidFill>
                        <a:srgbClr val="FEFBEE"/>
                      </a:solidFill>
                      <a:ea typeface="Source Han Sans KR Bold"/>
                    </a:endParaRP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58265CA9-2793-4A01-8D49-903825098162}"/>
                    </a:ext>
                  </a:extLst>
                </p:cNvPr>
                <p:cNvGrpSpPr/>
                <p:nvPr/>
              </p:nvGrpSpPr>
              <p:grpSpPr>
                <a:xfrm>
                  <a:off x="1412818" y="3942788"/>
                  <a:ext cx="7035690" cy="1465557"/>
                  <a:chOff x="1819108" y="2307341"/>
                  <a:chExt cx="7035690" cy="1465557"/>
                </a:xfrm>
              </p:grpSpPr>
              <p:grpSp>
                <p:nvGrpSpPr>
                  <p:cNvPr id="65" name="Group 8">
                    <a:extLst>
                      <a:ext uri="{FF2B5EF4-FFF2-40B4-BE49-F238E27FC236}">
                        <a16:creationId xmlns:a16="http://schemas.microsoft.com/office/drawing/2014/main" id="{93141FC7-DF6F-4F8E-B605-553EEAB001E6}"/>
                      </a:ext>
                    </a:extLst>
                  </p:cNvPr>
                  <p:cNvGrpSpPr/>
                  <p:nvPr/>
                </p:nvGrpSpPr>
                <p:grpSpPr>
                  <a:xfrm>
                    <a:off x="1819108" y="2307341"/>
                    <a:ext cx="2247971" cy="843033"/>
                    <a:chOff x="0" y="-38100"/>
                    <a:chExt cx="592058" cy="222033"/>
                  </a:xfrm>
                </p:grpSpPr>
                <p:sp>
                  <p:nvSpPr>
                    <p:cNvPr id="68" name="Freeform 9">
                      <a:extLst>
                        <a:ext uri="{FF2B5EF4-FFF2-40B4-BE49-F238E27FC236}">
                          <a16:creationId xmlns:a16="http://schemas.microsoft.com/office/drawing/2014/main" id="{5756F6F0-546F-49B8-AD5A-EB6FC43A7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592058" cy="183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2058" h="183933">
                          <a:moveTo>
                            <a:pt x="91967" y="0"/>
                          </a:moveTo>
                          <a:lnTo>
                            <a:pt x="500091" y="0"/>
                          </a:lnTo>
                          <a:cubicBezTo>
                            <a:pt x="524483" y="0"/>
                            <a:pt x="547875" y="9689"/>
                            <a:pt x="565122" y="26936"/>
                          </a:cubicBezTo>
                          <a:cubicBezTo>
                            <a:pt x="582369" y="44184"/>
                            <a:pt x="592058" y="67576"/>
                            <a:pt x="592058" y="91967"/>
                          </a:cubicBezTo>
                          <a:lnTo>
                            <a:pt x="592058" y="91967"/>
                          </a:lnTo>
                          <a:cubicBezTo>
                            <a:pt x="592058" y="116358"/>
                            <a:pt x="582369" y="139750"/>
                            <a:pt x="565122" y="156997"/>
                          </a:cubicBezTo>
                          <a:cubicBezTo>
                            <a:pt x="547875" y="174244"/>
                            <a:pt x="524483" y="183933"/>
                            <a:pt x="500091" y="183933"/>
                          </a:cubicBezTo>
                          <a:lnTo>
                            <a:pt x="91967" y="183933"/>
                          </a:lnTo>
                          <a:cubicBezTo>
                            <a:pt x="67576" y="183933"/>
                            <a:pt x="44184" y="174244"/>
                            <a:pt x="26936" y="156997"/>
                          </a:cubicBezTo>
                          <a:cubicBezTo>
                            <a:pt x="9689" y="139750"/>
                            <a:pt x="0" y="116358"/>
                            <a:pt x="0" y="91967"/>
                          </a:cubicBezTo>
                          <a:lnTo>
                            <a:pt x="0" y="91967"/>
                          </a:lnTo>
                          <a:cubicBezTo>
                            <a:pt x="0" y="67576"/>
                            <a:pt x="9689" y="44184"/>
                            <a:pt x="26936" y="26936"/>
                          </a:cubicBezTo>
                          <a:cubicBezTo>
                            <a:pt x="44184" y="9689"/>
                            <a:pt x="67576" y="0"/>
                            <a:pt x="91967" y="0"/>
                          </a:cubicBezTo>
                          <a:close/>
                        </a:path>
                      </a:pathLst>
                    </a:custGeom>
                    <a:solidFill>
                      <a:srgbClr val="090807"/>
                    </a:solidFill>
                  </p:spPr>
                </p:sp>
                <p:sp>
                  <p:nvSpPr>
                    <p:cNvPr id="69" name="TextBox 10">
                      <a:extLst>
                        <a:ext uri="{FF2B5EF4-FFF2-40B4-BE49-F238E27FC236}">
                          <a16:creationId xmlns:a16="http://schemas.microsoft.com/office/drawing/2014/main" id="{AAB72788-3888-4312-B23A-BBF86A216F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-38100"/>
                      <a:ext cx="592058" cy="222033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079"/>
                        </a:lnSpc>
                      </a:pPr>
                      <a:endParaRPr/>
                    </a:p>
                  </p:txBody>
                </p:sp>
              </p:grpSp>
              <p:sp>
                <p:nvSpPr>
                  <p:cNvPr id="66" name="TextBox 14">
                    <a:extLst>
                      <a:ext uri="{FF2B5EF4-FFF2-40B4-BE49-F238E27FC236}">
                        <a16:creationId xmlns:a16="http://schemas.microsoft.com/office/drawing/2014/main" id="{D2799F85-A61E-493A-AFCB-CABB45E7F999}"/>
                      </a:ext>
                    </a:extLst>
                  </p:cNvPr>
                  <p:cNvSpPr txBox="1"/>
                  <p:nvPr/>
                </p:nvSpPr>
                <p:spPr>
                  <a:xfrm>
                    <a:off x="1819108" y="3387856"/>
                    <a:ext cx="7035690" cy="38504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l">
                      <a:lnSpc>
                        <a:spcPts val="3000"/>
                      </a:lnSpc>
                    </a:pPr>
                    <a:r>
                      <a:rPr lang="ko-KR" altLang="en-US" sz="3000" dirty="0">
                        <a:solidFill>
                          <a:srgbClr val="090807"/>
                        </a:solidFill>
                        <a:latin typeface="Source Han Sans KR"/>
                      </a:rPr>
                      <a:t>웹 어플리케이션</a:t>
                    </a:r>
                    <a:endParaRPr lang="en-US" sz="3000" dirty="0">
                      <a:solidFill>
                        <a:srgbClr val="090807"/>
                      </a:solidFill>
                      <a:latin typeface="Source Han Sans KR"/>
                    </a:endParaRPr>
                  </a:p>
                </p:txBody>
              </p:sp>
              <p:sp>
                <p:nvSpPr>
                  <p:cNvPr id="67" name="TextBox 16">
                    <a:extLst>
                      <a:ext uri="{FF2B5EF4-FFF2-40B4-BE49-F238E27FC236}">
                        <a16:creationId xmlns:a16="http://schemas.microsoft.com/office/drawing/2014/main" id="{1A5636B1-9181-4382-AC05-A58C56BAC8D0}"/>
                      </a:ext>
                    </a:extLst>
                  </p:cNvPr>
                  <p:cNvSpPr txBox="1"/>
                  <p:nvPr/>
                </p:nvSpPr>
                <p:spPr>
                  <a:xfrm>
                    <a:off x="2314480" y="2611633"/>
                    <a:ext cx="1257226" cy="347943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499"/>
                      </a:lnSpc>
                      <a:spcBef>
                        <a:spcPct val="0"/>
                      </a:spcBef>
                    </a:pPr>
                    <a:r>
                      <a:rPr lang="ko-KR" altLang="en-US" sz="2499" dirty="0">
                        <a:solidFill>
                          <a:srgbClr val="FEFBEE"/>
                        </a:solidFill>
                        <a:ea typeface="Source Han Sans KR Bold"/>
                      </a:rPr>
                      <a:t>플랫폼 </a:t>
                    </a:r>
                    <a:endParaRPr lang="en-US" sz="2499" dirty="0">
                      <a:solidFill>
                        <a:srgbClr val="FEFBEE"/>
                      </a:solidFill>
                      <a:ea typeface="Source Han Sans KR Bold"/>
                    </a:endParaRPr>
                  </a:p>
                </p:txBody>
              </p:sp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761FC95-F844-471F-BE87-91813D6A91CF}"/>
                  </a:ext>
                </a:extLst>
              </p:cNvPr>
              <p:cNvGrpSpPr/>
              <p:nvPr/>
            </p:nvGrpSpPr>
            <p:grpSpPr>
              <a:xfrm>
                <a:off x="1600200" y="6555284"/>
                <a:ext cx="7827166" cy="1712416"/>
                <a:chOff x="1819108" y="2307341"/>
                <a:chExt cx="7035690" cy="1465557"/>
              </a:xfrm>
            </p:grpSpPr>
            <p:grpSp>
              <p:nvGrpSpPr>
                <p:cNvPr id="71" name="Group 8">
                  <a:extLst>
                    <a:ext uri="{FF2B5EF4-FFF2-40B4-BE49-F238E27FC236}">
                      <a16:creationId xmlns:a16="http://schemas.microsoft.com/office/drawing/2014/main" id="{7158A258-ED55-443B-B9C5-AB8DAD0DD656}"/>
                    </a:ext>
                  </a:extLst>
                </p:cNvPr>
                <p:cNvGrpSpPr/>
                <p:nvPr/>
              </p:nvGrpSpPr>
              <p:grpSpPr>
                <a:xfrm>
                  <a:off x="1819108" y="2307341"/>
                  <a:ext cx="2247971" cy="843033"/>
                  <a:chOff x="0" y="-38100"/>
                  <a:chExt cx="592058" cy="222033"/>
                </a:xfrm>
              </p:grpSpPr>
              <p:sp>
                <p:nvSpPr>
                  <p:cNvPr id="74" name="Freeform 9">
                    <a:extLst>
                      <a:ext uri="{FF2B5EF4-FFF2-40B4-BE49-F238E27FC236}">
                        <a16:creationId xmlns:a16="http://schemas.microsoft.com/office/drawing/2014/main" id="{602ED7D2-E431-495C-B6E1-2982E898ADC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592058" cy="183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058" h="183933">
                        <a:moveTo>
                          <a:pt x="91967" y="0"/>
                        </a:moveTo>
                        <a:lnTo>
                          <a:pt x="500091" y="0"/>
                        </a:lnTo>
                        <a:cubicBezTo>
                          <a:pt x="524483" y="0"/>
                          <a:pt x="547875" y="9689"/>
                          <a:pt x="565122" y="26936"/>
                        </a:cubicBezTo>
                        <a:cubicBezTo>
                          <a:pt x="582369" y="44184"/>
                          <a:pt x="592058" y="67576"/>
                          <a:pt x="592058" y="91967"/>
                        </a:cubicBezTo>
                        <a:lnTo>
                          <a:pt x="592058" y="91967"/>
                        </a:lnTo>
                        <a:cubicBezTo>
                          <a:pt x="592058" y="116358"/>
                          <a:pt x="582369" y="139750"/>
                          <a:pt x="565122" y="156997"/>
                        </a:cubicBezTo>
                        <a:cubicBezTo>
                          <a:pt x="547875" y="174244"/>
                          <a:pt x="524483" y="183933"/>
                          <a:pt x="500091" y="183933"/>
                        </a:cubicBezTo>
                        <a:lnTo>
                          <a:pt x="91967" y="183933"/>
                        </a:lnTo>
                        <a:cubicBezTo>
                          <a:pt x="67576" y="183933"/>
                          <a:pt x="44184" y="174244"/>
                          <a:pt x="26936" y="156997"/>
                        </a:cubicBezTo>
                        <a:cubicBezTo>
                          <a:pt x="9689" y="139750"/>
                          <a:pt x="0" y="116358"/>
                          <a:pt x="0" y="91967"/>
                        </a:cubicBezTo>
                        <a:lnTo>
                          <a:pt x="0" y="91967"/>
                        </a:lnTo>
                        <a:cubicBezTo>
                          <a:pt x="0" y="67576"/>
                          <a:pt x="9689" y="44184"/>
                          <a:pt x="26936" y="26936"/>
                        </a:cubicBezTo>
                        <a:cubicBezTo>
                          <a:pt x="44184" y="9689"/>
                          <a:pt x="67576" y="0"/>
                          <a:pt x="91967" y="0"/>
                        </a:cubicBezTo>
                        <a:close/>
                      </a:path>
                    </a:pathLst>
                  </a:custGeom>
                  <a:solidFill>
                    <a:srgbClr val="090807"/>
                  </a:solidFill>
                </p:spPr>
                <p:txBody>
                  <a:bodyPr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5" name="TextBox 10">
                    <a:extLst>
                      <a:ext uri="{FF2B5EF4-FFF2-40B4-BE49-F238E27FC236}">
                        <a16:creationId xmlns:a16="http://schemas.microsoft.com/office/drawing/2014/main" id="{4CE64F00-2EBF-4118-B2F4-AFF984D9231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592058" cy="222033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79"/>
                      </a:lnSpc>
                    </a:pPr>
                    <a:endParaRPr/>
                  </a:p>
                </p:txBody>
              </p:sp>
            </p:grpSp>
            <p:sp>
              <p:nvSpPr>
                <p:cNvPr id="72" name="TextBox 14">
                  <a:extLst>
                    <a:ext uri="{FF2B5EF4-FFF2-40B4-BE49-F238E27FC236}">
                      <a16:creationId xmlns:a16="http://schemas.microsoft.com/office/drawing/2014/main" id="{BEAEC6EF-54D3-4500-A7B9-CD4007AE08A5}"/>
                    </a:ext>
                  </a:extLst>
                </p:cNvPr>
                <p:cNvSpPr txBox="1"/>
                <p:nvPr/>
              </p:nvSpPr>
              <p:spPr>
                <a:xfrm>
                  <a:off x="1819108" y="3387856"/>
                  <a:ext cx="7035690" cy="3850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3000"/>
                    </a:lnSpc>
                  </a:pPr>
                  <a:r>
                    <a:rPr lang="en-US" sz="3000" dirty="0">
                      <a:solidFill>
                        <a:srgbClr val="090807"/>
                      </a:solidFill>
                      <a:latin typeface="Source Han Sans KR"/>
                    </a:rPr>
                    <a:t>ATEAM 4</a:t>
                  </a:r>
                  <a:r>
                    <a:rPr lang="ko-KR" altLang="en-US" sz="3000" dirty="0">
                      <a:solidFill>
                        <a:srgbClr val="090807"/>
                      </a:solidFill>
                      <a:latin typeface="Source Han Sans KR"/>
                    </a:rPr>
                    <a:t>명  </a:t>
                  </a:r>
                  <a:r>
                    <a:rPr lang="en-US" altLang="ko-KR" sz="3000" dirty="0">
                      <a:solidFill>
                        <a:srgbClr val="090807"/>
                      </a:solidFill>
                      <a:latin typeface="Source Han Sans KR"/>
                    </a:rPr>
                    <a:t>BTEAM 8</a:t>
                  </a:r>
                  <a:r>
                    <a:rPr lang="ko-KR" altLang="en-US" sz="3000" dirty="0">
                      <a:solidFill>
                        <a:srgbClr val="090807"/>
                      </a:solidFill>
                      <a:latin typeface="Source Han Sans KR"/>
                    </a:rPr>
                    <a:t>명   총 </a:t>
                  </a:r>
                  <a:r>
                    <a:rPr lang="en-US" altLang="ko-KR" sz="3000" dirty="0">
                      <a:solidFill>
                        <a:srgbClr val="090807"/>
                      </a:solidFill>
                      <a:latin typeface="Source Han Sans KR"/>
                    </a:rPr>
                    <a:t>12</a:t>
                  </a:r>
                  <a:r>
                    <a:rPr lang="ko-KR" altLang="en-US" sz="3000" dirty="0">
                      <a:solidFill>
                        <a:srgbClr val="090807"/>
                      </a:solidFill>
                      <a:latin typeface="Source Han Sans KR"/>
                    </a:rPr>
                    <a:t>명</a:t>
                  </a:r>
                  <a:endParaRPr lang="en-US" sz="3000" dirty="0">
                    <a:solidFill>
                      <a:srgbClr val="090807"/>
                    </a:solidFill>
                    <a:latin typeface="Source Han Sans KR"/>
                  </a:endParaRPr>
                </a:p>
              </p:txBody>
            </p:sp>
            <p:sp>
              <p:nvSpPr>
                <p:cNvPr id="73" name="TextBox 16">
                  <a:extLst>
                    <a:ext uri="{FF2B5EF4-FFF2-40B4-BE49-F238E27FC236}">
                      <a16:creationId xmlns:a16="http://schemas.microsoft.com/office/drawing/2014/main" id="{1CCAB06E-3A3B-459C-A4BD-B2DB442B6C0D}"/>
                    </a:ext>
                  </a:extLst>
                </p:cNvPr>
                <p:cNvSpPr txBox="1"/>
                <p:nvPr/>
              </p:nvSpPr>
              <p:spPr>
                <a:xfrm>
                  <a:off x="2314480" y="2566237"/>
                  <a:ext cx="1257226" cy="42227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  <a:spcBef>
                      <a:spcPct val="0"/>
                    </a:spcBef>
                  </a:pPr>
                  <a:r>
                    <a:rPr lang="ko-KR" altLang="en-US" sz="2499" dirty="0">
                      <a:solidFill>
                        <a:srgbClr val="FEFBEE"/>
                      </a:solidFill>
                      <a:ea typeface="Source Han Sans KR Bold"/>
                    </a:rPr>
                    <a:t>개발 인원 </a:t>
                  </a:r>
                  <a:endParaRPr lang="en-US" sz="2499" dirty="0">
                    <a:solidFill>
                      <a:srgbClr val="FEFBEE"/>
                    </a:solidFill>
                    <a:ea typeface="Source Han Sans KR Bold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B2F2F45-85BD-0F3E-DE53-6F593E120DC1}"/>
                </a:ext>
              </a:extLst>
            </p:cNvPr>
            <p:cNvGrpSpPr/>
            <p:nvPr/>
          </p:nvGrpSpPr>
          <p:grpSpPr>
            <a:xfrm>
              <a:off x="8430869" y="1082082"/>
              <a:ext cx="8604409" cy="8122835"/>
              <a:chOff x="8749267" y="1132725"/>
              <a:chExt cx="8604409" cy="812283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A5C4EF1-5910-474C-BF84-8EB8CAF45D31}"/>
                  </a:ext>
                </a:extLst>
              </p:cNvPr>
              <p:cNvGrpSpPr/>
              <p:nvPr/>
            </p:nvGrpSpPr>
            <p:grpSpPr>
              <a:xfrm>
                <a:off x="9601200" y="1719828"/>
                <a:ext cx="7752476" cy="7535732"/>
                <a:chOff x="10033110" y="495300"/>
                <a:chExt cx="7035690" cy="8915396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1F80F5C-F6C3-4C6E-BAAD-5EFFF64EA02B}"/>
                    </a:ext>
                  </a:extLst>
                </p:cNvPr>
                <p:cNvGrpSpPr/>
                <p:nvPr/>
              </p:nvGrpSpPr>
              <p:grpSpPr>
                <a:xfrm>
                  <a:off x="10033110" y="495300"/>
                  <a:ext cx="7035690" cy="8915396"/>
                  <a:chOff x="10033110" y="647700"/>
                  <a:chExt cx="7035690" cy="8915396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31CEDA4-A0B0-4984-B29D-0265FC1F81D4}"/>
                      </a:ext>
                    </a:extLst>
                  </p:cNvPr>
                  <p:cNvGrpSpPr/>
                  <p:nvPr/>
                </p:nvGrpSpPr>
                <p:grpSpPr>
                  <a:xfrm>
                    <a:off x="10033110" y="647700"/>
                    <a:ext cx="7035690" cy="8915396"/>
                    <a:chOff x="9982200" y="571500"/>
                    <a:chExt cx="7035690" cy="8915396"/>
                  </a:xfrm>
                </p:grpSpPr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1F3FC47A-6618-4980-A2E0-A762DE7F66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82200" y="571500"/>
                      <a:ext cx="7035690" cy="8915396"/>
                      <a:chOff x="5352995" y="1041141"/>
                      <a:chExt cx="7035690" cy="8915396"/>
                    </a:xfrm>
                  </p:grpSpPr>
                  <p:grpSp>
                    <p:nvGrpSpPr>
                      <p:cNvPr id="32" name="그룹 31">
                        <a:extLst>
                          <a:ext uri="{FF2B5EF4-FFF2-40B4-BE49-F238E27FC236}">
                            <a16:creationId xmlns:a16="http://schemas.microsoft.com/office/drawing/2014/main" id="{30E7F32E-5275-4DE0-8B95-8BF6A96284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52995" y="1041141"/>
                        <a:ext cx="7035690" cy="8915396"/>
                        <a:chOff x="9728310" y="1028700"/>
                        <a:chExt cx="7035690" cy="8915396"/>
                      </a:xfrm>
                    </p:grpSpPr>
                    <p:sp>
                      <p:nvSpPr>
                        <p:cNvPr id="34" name="사각형: 둥근 모서리 33">
                          <a:extLst>
                            <a:ext uri="{FF2B5EF4-FFF2-40B4-BE49-F238E27FC236}">
                              <a16:creationId xmlns:a16="http://schemas.microsoft.com/office/drawing/2014/main" id="{1AD77520-2218-4C36-AA07-21BDCFB394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28310" y="1028700"/>
                          <a:ext cx="7035690" cy="8915396"/>
                        </a:xfrm>
                        <a:prstGeom prst="roundRect">
                          <a:avLst>
                            <a:gd name="adj" fmla="val 4582"/>
                          </a:avLst>
                        </a:prstGeom>
                        <a:solidFill>
                          <a:srgbClr val="FEFBEE"/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softEdge rad="12700"/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5" name="그룹 34">
                          <a:extLst>
                            <a:ext uri="{FF2B5EF4-FFF2-40B4-BE49-F238E27FC236}">
                              <a16:creationId xmlns:a16="http://schemas.microsoft.com/office/drawing/2014/main" id="{914B2454-E59C-441B-806B-AE5B483AB8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9180" y="6958831"/>
                          <a:ext cx="5444219" cy="704498"/>
                          <a:chOff x="6754383" y="2637953"/>
                          <a:chExt cx="4970134" cy="704498"/>
                        </a:xfrm>
                      </p:grpSpPr>
                      <p:sp>
                        <p:nvSpPr>
                          <p:cNvPr id="5" name="TextBox 4">
                            <a:extLst>
                              <a:ext uri="{FF2B5EF4-FFF2-40B4-BE49-F238E27FC236}">
                                <a16:creationId xmlns:a16="http://schemas.microsoft.com/office/drawing/2014/main" id="{5A225B04-16A9-40CD-8AF4-CE9DACE8DF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754383" y="2792817"/>
                            <a:ext cx="497013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ko-KR" altLang="en-US" b="1" dirty="0">
                                <a:latin typeface="Noto Sans KR" panose="020B0200000000000000" pitchFamily="50" charset="-127"/>
                                <a:ea typeface="Noto Sans KR" panose="020B0200000000000000" pitchFamily="50" charset="-127"/>
                              </a:rPr>
                              <a:t> 템플릿 엔진</a:t>
                            </a:r>
                            <a:endParaRPr lang="en-US" altLang="ko-KR" b="1" dirty="0"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</a:endParaRPr>
                          </a:p>
                        </p:txBody>
                      </p:sp>
                      <p:pic>
                        <p:nvPicPr>
                          <p:cNvPr id="61" name="Picture 10" descr="Jsp 파일 형식 기호 - 무료 상호 작용개 아이콘">
                            <a:extLst>
                              <a:ext uri="{FF2B5EF4-FFF2-40B4-BE49-F238E27FC236}">
                                <a16:creationId xmlns:a16="http://schemas.microsoft.com/office/drawing/2014/main" id="{E62BB429-0247-4D44-8D58-A6A6321854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31900" y="2637953"/>
                            <a:ext cx="704497" cy="70449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36" name="그룹 35">
                          <a:extLst>
                            <a:ext uri="{FF2B5EF4-FFF2-40B4-BE49-F238E27FC236}">
                              <a16:creationId xmlns:a16="http://schemas.microsoft.com/office/drawing/2014/main" id="{AA1AA83B-DFCF-41EC-AAE7-782C39F49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138700" y="1596298"/>
                          <a:ext cx="6029204" cy="4842603"/>
                          <a:chOff x="811169" y="2585204"/>
                          <a:chExt cx="4984882" cy="3714728"/>
                        </a:xfrm>
                      </p:grpSpPr>
                      <p:grpSp>
                        <p:nvGrpSpPr>
                          <p:cNvPr id="38" name="그룹 37">
                            <a:extLst>
                              <a:ext uri="{FF2B5EF4-FFF2-40B4-BE49-F238E27FC236}">
                                <a16:creationId xmlns:a16="http://schemas.microsoft.com/office/drawing/2014/main" id="{802B61CF-F8F5-4F76-9769-5C3C78D94F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169" y="2585204"/>
                            <a:ext cx="4984882" cy="2978806"/>
                            <a:chOff x="811169" y="2585204"/>
                            <a:chExt cx="4984882" cy="2978806"/>
                          </a:xfrm>
                        </p:grpSpPr>
                        <p:grpSp>
                          <p:nvGrpSpPr>
                            <p:cNvPr id="43" name="그룹 42">
                              <a:extLst>
                                <a:ext uri="{FF2B5EF4-FFF2-40B4-BE49-F238E27FC236}">
                                  <a16:creationId xmlns:a16="http://schemas.microsoft.com/office/drawing/2014/main" id="{08233D66-040B-42A7-BEC3-CC8B1B1100D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11169" y="2585204"/>
                              <a:ext cx="4970134" cy="2223751"/>
                              <a:chOff x="811169" y="2585204"/>
                              <a:chExt cx="4970134" cy="2223751"/>
                            </a:xfrm>
                          </p:grpSpPr>
                          <p:sp>
                            <p:nvSpPr>
                              <p:cNvPr id="55" name="TextBox 54">
                                <a:extLst>
                                  <a:ext uri="{FF2B5EF4-FFF2-40B4-BE49-F238E27FC236}">
                                    <a16:creationId xmlns:a16="http://schemas.microsoft.com/office/drawing/2014/main" id="{81BDD645-A567-4EC7-B6E0-F974CFCE0DB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811169" y="4514086"/>
                                <a:ext cx="4970134" cy="29486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ko-KR" altLang="en-US" b="1" dirty="0">
                                    <a:latin typeface="Noto Sans KR" panose="020B0200000000000000" pitchFamily="50" charset="-127"/>
                                    <a:ea typeface="Noto Sans KR" panose="020B0200000000000000" pitchFamily="50" charset="-127"/>
                                  </a:rPr>
                                  <a:t>      프레임워크</a:t>
                                </a:r>
                                <a:endParaRPr lang="en-US" altLang="ko-KR" b="1" dirty="0">
                                  <a:latin typeface="Noto Sans KR" panose="020B0200000000000000" pitchFamily="50" charset="-127"/>
                                  <a:ea typeface="Noto Sans KR" panose="020B0200000000000000" pitchFamily="50" charset="-127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48" name="그룹 47">
                                <a:extLst>
                                  <a:ext uri="{FF2B5EF4-FFF2-40B4-BE49-F238E27FC236}">
                                    <a16:creationId xmlns:a16="http://schemas.microsoft.com/office/drawing/2014/main" id="{C9D8A828-5E42-4A16-8908-A4D4F6C0007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811169" y="2585204"/>
                                <a:ext cx="4970134" cy="1376625"/>
                                <a:chOff x="811169" y="2585204"/>
                                <a:chExt cx="4970134" cy="1376625"/>
                              </a:xfrm>
                            </p:grpSpPr>
                            <p:sp>
                              <p:nvSpPr>
                                <p:cNvPr id="49" name="TextBox 48">
                                  <a:extLst>
                                    <a:ext uri="{FF2B5EF4-FFF2-40B4-BE49-F238E27FC236}">
                                      <a16:creationId xmlns:a16="http://schemas.microsoft.com/office/drawing/2014/main" id="{A4578842-44D9-4D64-80E8-9F83FFAC477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11169" y="2801729"/>
                                  <a:ext cx="4970134" cy="28331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ko-KR" altLang="en-US" b="1" dirty="0">
                                      <a:latin typeface="Noto Sans KR" panose="020B0200000000000000" pitchFamily="50" charset="-127"/>
                                      <a:ea typeface="Noto Sans KR" panose="020B0200000000000000" pitchFamily="50" charset="-127"/>
                                    </a:rPr>
                                    <a:t>              언어</a:t>
                                  </a:r>
                                  <a:endParaRPr lang="en-US" altLang="ko-KR" b="1" dirty="0">
                                    <a:latin typeface="Noto Sans KR" panose="020B0200000000000000" pitchFamily="50" charset="-127"/>
                                    <a:ea typeface="Noto Sans KR" panose="020B0200000000000000" pitchFamily="50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CB7F2240-A7E8-4DB9-AA72-979FBBF340A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11169" y="3678517"/>
                                  <a:ext cx="4970134" cy="28331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ko-KR" altLang="en-US" b="1" dirty="0">
                                      <a:latin typeface="Noto Sans KR" panose="020B0200000000000000" pitchFamily="50" charset="-127"/>
                                      <a:ea typeface="Noto Sans KR" panose="020B0200000000000000" pitchFamily="50" charset="-127"/>
                                    </a:rPr>
                                    <a:t>              서버</a:t>
                                  </a:r>
                                  <a:endParaRPr lang="en-US" altLang="ko-KR" b="1" dirty="0">
                                    <a:latin typeface="Noto Sans KR" panose="020B0200000000000000" pitchFamily="50" charset="-127"/>
                                    <a:ea typeface="Noto Sans KR" panose="020B0200000000000000" pitchFamily="50" charset="-127"/>
                                  </a:endParaRPr>
                                </a:p>
                              </p:txBody>
                            </p:sp>
                            <p:pic>
                              <p:nvPicPr>
                                <p:cNvPr id="53" name="Picture 12" descr="java, 래, 워드마크, 로고 아이콘">
                                  <a:extLst>
                                    <a:ext uri="{FF2B5EF4-FFF2-40B4-BE49-F238E27FC236}">
                                      <a16:creationId xmlns:a16="http://schemas.microsoft.com/office/drawing/2014/main" id="{6416FFB4-C5BA-47F8-87A5-F102A333F27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445815" y="2585204"/>
                                  <a:ext cx="720000" cy="720000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</p:grp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F7A26AB7-20C0-427B-9B31-4DE9BF73BB6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25917" y="5280698"/>
                              <a:ext cx="4970134" cy="28331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ko-KR" b="1" dirty="0">
                                  <a:latin typeface="Noto Sans KR" panose="020B0200000000000000" pitchFamily="50" charset="-127"/>
                                  <a:ea typeface="Noto Sans KR" panose="020B0200000000000000" pitchFamily="50" charset="-127"/>
                                </a:rPr>
                                <a:t>                DB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893B8F42-BD87-4330-96B8-91D8F108EB2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25917" y="6016620"/>
                            <a:ext cx="4970134" cy="28331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ko-KR" b="1" dirty="0">
                                <a:latin typeface="Noto Sans KR" panose="020B0200000000000000" pitchFamily="50" charset="-127"/>
                                <a:ea typeface="Noto Sans KR" panose="020B0200000000000000" pitchFamily="50" charset="-127"/>
                              </a:rPr>
                              <a:t>               IDE</a:t>
                            </a:r>
                          </a:p>
                        </p:txBody>
                      </p:sp>
                    </p:grp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B3DA225D-A091-46A6-8367-6DC50055FC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10800" y="8015203"/>
                          <a:ext cx="497013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ko-KR" altLang="en-US" b="1" dirty="0"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</a:rPr>
                            <a:t>    라이브러리                                   </a:t>
                          </a:r>
                          <a:endParaRPr lang="en-US" altLang="ko-KR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endParaRPr>
                        </a:p>
                      </p:txBody>
                    </p:sp>
                  </p:grpSp>
                  <p:pic>
                    <p:nvPicPr>
                      <p:cNvPr id="33" name="Picture 4" descr="React JS İle Proje Geliştiriyoruz -1 | by Doğucan Yeğin | Medium">
                        <a:extLst>
                          <a:ext uri="{FF2B5EF4-FFF2-40B4-BE49-F238E27FC236}">
                            <a16:creationId xmlns:a16="http://schemas.microsoft.com/office/drawing/2014/main" id="{F176960B-2030-45DC-9529-700726742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820" y="7871580"/>
                        <a:ext cx="1211175" cy="7958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" name="Picture 2" descr="Node.js는 무엇인가??">
                      <a:extLst>
                        <a:ext uri="{FF2B5EF4-FFF2-40B4-BE49-F238E27FC236}">
                          <a16:creationId xmlns:a16="http://schemas.microsoft.com/office/drawing/2014/main" id="{5E3F0865-433D-4A3A-8177-755E530F12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4174467" y="5459618"/>
                      <a:ext cx="1230031" cy="75068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7" name="Picture 6" descr="AWS 주요 서비스">
                    <a:extLst>
                      <a:ext uri="{FF2B5EF4-FFF2-40B4-BE49-F238E27FC236}">
                        <a16:creationId xmlns:a16="http://schemas.microsoft.com/office/drawing/2014/main" id="{F6FFCE63-9F81-4287-A382-2A14BA1933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322824" y="8296884"/>
                    <a:ext cx="1291686" cy="9687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8" descr="CI/CD] 젠킨스와 도커로 프로젝트 자동배포하기(3) - Jenkins">
                    <a:extLst>
                      <a:ext uri="{FF2B5EF4-FFF2-40B4-BE49-F238E27FC236}">
                        <a16:creationId xmlns:a16="http://schemas.microsoft.com/office/drawing/2014/main" id="{D9F488BF-A644-4974-8F1D-3EEF7200C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60145" y="8387035"/>
                    <a:ext cx="968765" cy="9687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D3A81C7-1184-48BA-9A8A-B23FB93837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0202" y="8625864"/>
                    <a:ext cx="4970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배포 환경</a:t>
                    </a:r>
                    <a:endParaRPr lang="en-US" altLang="ko-KR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pic>
              <p:nvPicPr>
                <p:cNvPr id="25" name="Picture 10" descr="VSCode 익스텐션 추천 리스트 | Lazy Ren">
                  <a:extLst>
                    <a:ext uri="{FF2B5EF4-FFF2-40B4-BE49-F238E27FC236}">
                      <a16:creationId xmlns:a16="http://schemas.microsoft.com/office/drawing/2014/main" id="{008817CE-7631-43B7-BE07-177CD2DC08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09635" y="5248065"/>
                  <a:ext cx="1492748" cy="966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B700477-5F74-6FCE-28EC-686AB4673AC8}"/>
                  </a:ext>
                </a:extLst>
              </p:cNvPr>
              <p:cNvGrpSpPr/>
              <p:nvPr/>
            </p:nvGrpSpPr>
            <p:grpSpPr>
              <a:xfrm>
                <a:off x="8749267" y="1132725"/>
                <a:ext cx="2940448" cy="985034"/>
                <a:chOff x="7620000" y="1938488"/>
                <a:chExt cx="2940448" cy="985034"/>
              </a:xfrm>
            </p:grpSpPr>
            <p:grpSp>
              <p:nvGrpSpPr>
                <p:cNvPr id="77" name="Group 8">
                  <a:extLst>
                    <a:ext uri="{FF2B5EF4-FFF2-40B4-BE49-F238E27FC236}">
                      <a16:creationId xmlns:a16="http://schemas.microsoft.com/office/drawing/2014/main" id="{5C408403-6C4C-4F39-872E-DEC9BCE327E3}"/>
                    </a:ext>
                  </a:extLst>
                </p:cNvPr>
                <p:cNvGrpSpPr/>
                <p:nvPr/>
              </p:nvGrpSpPr>
              <p:grpSpPr>
                <a:xfrm>
                  <a:off x="7620000" y="1938488"/>
                  <a:ext cx="2940448" cy="985034"/>
                  <a:chOff x="0" y="-38100"/>
                  <a:chExt cx="721781" cy="222033"/>
                </a:xfrm>
              </p:grpSpPr>
              <p:sp>
                <p:nvSpPr>
                  <p:cNvPr id="80" name="Freeform 9">
                    <a:extLst>
                      <a:ext uri="{FF2B5EF4-FFF2-40B4-BE49-F238E27FC236}">
                        <a16:creationId xmlns:a16="http://schemas.microsoft.com/office/drawing/2014/main" id="{A9E172BD-CAD3-402C-BED3-1205693FC78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721781" cy="183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058" h="183933">
                        <a:moveTo>
                          <a:pt x="91967" y="0"/>
                        </a:moveTo>
                        <a:lnTo>
                          <a:pt x="500091" y="0"/>
                        </a:lnTo>
                        <a:cubicBezTo>
                          <a:pt x="524483" y="0"/>
                          <a:pt x="547875" y="9689"/>
                          <a:pt x="565122" y="26936"/>
                        </a:cubicBezTo>
                        <a:cubicBezTo>
                          <a:pt x="582369" y="44184"/>
                          <a:pt x="592058" y="67576"/>
                          <a:pt x="592058" y="91967"/>
                        </a:cubicBezTo>
                        <a:lnTo>
                          <a:pt x="592058" y="91967"/>
                        </a:lnTo>
                        <a:cubicBezTo>
                          <a:pt x="592058" y="116358"/>
                          <a:pt x="582369" y="139750"/>
                          <a:pt x="565122" y="156997"/>
                        </a:cubicBezTo>
                        <a:cubicBezTo>
                          <a:pt x="547875" y="174244"/>
                          <a:pt x="524483" y="183933"/>
                          <a:pt x="500091" y="183933"/>
                        </a:cubicBezTo>
                        <a:lnTo>
                          <a:pt x="91967" y="183933"/>
                        </a:lnTo>
                        <a:cubicBezTo>
                          <a:pt x="67576" y="183933"/>
                          <a:pt x="44184" y="174244"/>
                          <a:pt x="26936" y="156997"/>
                        </a:cubicBezTo>
                        <a:cubicBezTo>
                          <a:pt x="9689" y="139750"/>
                          <a:pt x="0" y="116358"/>
                          <a:pt x="0" y="91967"/>
                        </a:cubicBezTo>
                        <a:lnTo>
                          <a:pt x="0" y="91967"/>
                        </a:lnTo>
                        <a:cubicBezTo>
                          <a:pt x="0" y="67576"/>
                          <a:pt x="9689" y="44184"/>
                          <a:pt x="26936" y="26936"/>
                        </a:cubicBezTo>
                        <a:cubicBezTo>
                          <a:pt x="44184" y="9689"/>
                          <a:pt x="67576" y="0"/>
                          <a:pt x="91967" y="0"/>
                        </a:cubicBezTo>
                        <a:close/>
                      </a:path>
                    </a:pathLst>
                  </a:custGeom>
                  <a:solidFill>
                    <a:srgbClr val="090807"/>
                  </a:solidFill>
                </p:spPr>
                <p:txBody>
                  <a:bodyPr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1" name="TextBox 10">
                    <a:extLst>
                      <a:ext uri="{FF2B5EF4-FFF2-40B4-BE49-F238E27FC236}">
                        <a16:creationId xmlns:a16="http://schemas.microsoft.com/office/drawing/2014/main" id="{8634D2E7-4625-4173-BE29-A33CB8A8E333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592058" cy="222033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079"/>
                      </a:lnSpc>
                    </a:pPr>
                    <a:endParaRPr/>
                  </a:p>
                </p:txBody>
              </p:sp>
            </p:grpSp>
            <p:sp>
              <p:nvSpPr>
                <p:cNvPr id="79" name="TextBox 16">
                  <a:extLst>
                    <a:ext uri="{FF2B5EF4-FFF2-40B4-BE49-F238E27FC236}">
                      <a16:creationId xmlns:a16="http://schemas.microsoft.com/office/drawing/2014/main" id="{9494A6C1-D5AC-4B1A-9370-0A13D6FE2DF7}"/>
                    </a:ext>
                  </a:extLst>
                </p:cNvPr>
                <p:cNvSpPr txBox="1"/>
                <p:nvPr/>
              </p:nvSpPr>
              <p:spPr>
                <a:xfrm>
                  <a:off x="7969647" y="2287037"/>
                  <a:ext cx="2254647" cy="4208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  <a:spcBef>
                      <a:spcPct val="0"/>
                    </a:spcBef>
                  </a:pPr>
                  <a:r>
                    <a:rPr lang="ko-KR" altLang="en-US" sz="2499" dirty="0">
                      <a:solidFill>
                        <a:srgbClr val="FEFBEE"/>
                      </a:solidFill>
                      <a:ea typeface="Source Han Sans KR Bold"/>
                    </a:rPr>
                    <a:t>개발  세부 환경</a:t>
                  </a:r>
                  <a:endParaRPr lang="en-US" sz="2499" dirty="0">
                    <a:solidFill>
                      <a:srgbClr val="FEFBEE"/>
                    </a:solidFill>
                    <a:ea typeface="Source Han Sans KR Bold"/>
                  </a:endParaRPr>
                </a:p>
              </p:txBody>
            </p:sp>
          </p:grpSp>
        </p:grpSp>
      </p:grpSp>
      <p:pic>
        <p:nvPicPr>
          <p:cNvPr id="1028" name="Picture 4" descr="HTML&amp;CSS] CSS란">
            <a:extLst>
              <a:ext uri="{FF2B5EF4-FFF2-40B4-BE49-F238E27FC236}">
                <a16:creationId xmlns:a16="http://schemas.microsoft.com/office/drawing/2014/main" id="{B7F08047-3DBC-1D2E-5813-3BD82BA24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520" y="2004381"/>
            <a:ext cx="1480880" cy="11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 로고 PNG 이미지 | PNGWing">
            <a:extLst>
              <a:ext uri="{FF2B5EF4-FFF2-40B4-BE49-F238E27FC236}">
                <a16:creationId xmlns:a16="http://schemas.microsoft.com/office/drawing/2014/main" id="{6400F123-3FE5-3C5C-461D-2AD086E1A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7511" r="7193" b="5475"/>
          <a:stretch/>
        </p:blipFill>
        <p:spPr bwMode="auto">
          <a:xfrm>
            <a:off x="13916733" y="2247900"/>
            <a:ext cx="644721" cy="64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파치 tomcat 로고 - 소셜 미디어 및 로고 아이콘">
            <a:extLst>
              <a:ext uri="{FF2B5EF4-FFF2-40B4-BE49-F238E27FC236}">
                <a16:creationId xmlns:a16="http://schemas.microsoft.com/office/drawing/2014/main" id="{4713A583-E005-847B-7976-6954E69E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565" y="3218679"/>
            <a:ext cx="1724904" cy="8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스프링 핵심원리- 기본편">
            <a:extLst>
              <a:ext uri="{FF2B5EF4-FFF2-40B4-BE49-F238E27FC236}">
                <a16:creationId xmlns:a16="http://schemas.microsoft.com/office/drawing/2014/main" id="{0A9F2C4D-FD75-3A14-5769-2E9FBC0B3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114" y="3940836"/>
            <a:ext cx="1723355" cy="11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pring Boot 알아보기 — FREESTROKES DEVLOG">
            <a:extLst>
              <a:ext uri="{FF2B5EF4-FFF2-40B4-BE49-F238E27FC236}">
                <a16:creationId xmlns:a16="http://schemas.microsoft.com/office/drawing/2014/main" id="{2CCAFA50-3D99-D325-81CE-512A078A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493" y="4019517"/>
            <a:ext cx="862452" cy="8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97F33C-BB1B-D7C9-218D-FAEC7E72F0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51933" y="4027884"/>
            <a:ext cx="926067" cy="887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CBD1D2-E2A9-53EA-02C2-5356872068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0000" y="5027957"/>
            <a:ext cx="1477636" cy="73881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318913E-FFD4-984F-DF23-BB9D44A3C5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62034" y="5764434"/>
            <a:ext cx="773306" cy="770331"/>
          </a:xfrm>
          <a:prstGeom prst="rect">
            <a:avLst/>
          </a:prstGeom>
        </p:spPr>
      </p:pic>
      <p:pic>
        <p:nvPicPr>
          <p:cNvPr id="1054" name="Picture 30" descr="DBeaver - 편리한 DB 관리 도구">
            <a:extLst>
              <a:ext uri="{FF2B5EF4-FFF2-40B4-BE49-F238E27FC236}">
                <a16:creationId xmlns:a16="http://schemas.microsoft.com/office/drawing/2014/main" id="{B6980D58-D7D9-0BE6-3D3B-7BA1DA09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5765955"/>
            <a:ext cx="1193490" cy="5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dirty="0">
                <a:solidFill>
                  <a:srgbClr val="090807"/>
                </a:solidFill>
                <a:ea typeface="Source Han Sans KR Bold"/>
              </a:rPr>
              <a:t>ERD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762000" y="8749429"/>
            <a:ext cx="4454091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</a:rPr>
              <a:t>03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374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전체 </a:t>
              </a:r>
              <a:r>
                <a:rPr lang="en-US" altLang="ko-KR" sz="2499" dirty="0">
                  <a:solidFill>
                    <a:srgbClr val="FEFBEE"/>
                  </a:solidFill>
                  <a:ea typeface="Source Han Sans KR Bold"/>
                </a:rPr>
                <a:t>ERD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9965" y="9453107"/>
            <a:ext cx="6197667" cy="34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총 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34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0E4520F-FF87-1E7D-AE41-88BDCA01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4" y="1714500"/>
            <a:ext cx="15884112" cy="74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3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DF84F4-1934-9790-2883-269E29A23FE9}"/>
              </a:ext>
            </a:extLst>
          </p:cNvPr>
          <p:cNvGrpSpPr/>
          <p:nvPr/>
        </p:nvGrpSpPr>
        <p:grpSpPr>
          <a:xfrm>
            <a:off x="8017111" y="419100"/>
            <a:ext cx="2247971" cy="843033"/>
            <a:chOff x="12080050" y="6666891"/>
            <a:chExt cx="2247971" cy="843033"/>
          </a:xfrm>
        </p:grpSpPr>
        <p:grpSp>
          <p:nvGrpSpPr>
            <p:cNvPr id="13" name="Group 13"/>
            <p:cNvGrpSpPr/>
            <p:nvPr/>
          </p:nvGrpSpPr>
          <p:grpSpPr>
            <a:xfrm>
              <a:off x="12080050" y="6666891"/>
              <a:ext cx="2247971" cy="843033"/>
              <a:chOff x="0" y="-38100"/>
              <a:chExt cx="592058" cy="2220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429385" y="6925788"/>
              <a:ext cx="1549301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499" dirty="0">
                  <a:solidFill>
                    <a:srgbClr val="FEFBEE"/>
                  </a:solidFill>
                  <a:ea typeface="Source Han Sans KR Bold"/>
                </a:rPr>
                <a:t>ATEAM</a:t>
              </a:r>
              <a:r>
                <a:rPr lang="ko-KR" altLang="en-US" sz="2499" dirty="0">
                  <a:solidFill>
                    <a:srgbClr val="FEFBEE"/>
                  </a:solidFill>
                  <a:ea typeface="Source Han Sans KR Bold"/>
                </a:rPr>
                <a:t> </a:t>
              </a:r>
              <a:r>
                <a:rPr lang="en-US" altLang="ko-KR" sz="2499" dirty="0">
                  <a:solidFill>
                    <a:srgbClr val="FEFBEE"/>
                  </a:solidFill>
                  <a:ea typeface="Source Han Sans KR Bold"/>
                </a:rPr>
                <a:t>ERD</a:t>
              </a:r>
              <a:endParaRPr lang="en-US" sz="2499" dirty="0">
                <a:solidFill>
                  <a:srgbClr val="FEFBEE"/>
                </a:solidFill>
                <a:ea typeface="Source Han Sans KR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ea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047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</a:rPr>
              <a:t>03 ERD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187" y="9022268"/>
            <a:ext cx="15869816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ATEAM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의 테이블은 사원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인사발령이력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로그인로그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화면 접근기록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근태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부서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팀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직무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소모품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대여품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부서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팀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소모품 결재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대여품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 결재로 총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15</a:t>
            </a:r>
            <a:r>
              <a:rPr lang="ko-KR" altLang="en-US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개의 테이블로 이루어져 있습니다</a:t>
            </a:r>
            <a:r>
              <a:rPr lang="en-US" altLang="ko-KR" sz="2000" dirty="0">
                <a:solidFill>
                  <a:srgbClr val="090807"/>
                </a:solidFill>
                <a:latin typeface="Source Han Sans KR" panose="020B0500000000000000" pitchFamily="34" charset="-127"/>
                <a:ea typeface="Source Han Sans KR" panose="020B0500000000000000" pitchFamily="34" charset="-127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 panose="020B0500000000000000" pitchFamily="34" charset="-127"/>
              <a:ea typeface="Source Han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37FED-A835-CB93-F50B-F6D86860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33" y="1852612"/>
            <a:ext cx="76295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632</Words>
  <Application>Microsoft Office PowerPoint</Application>
  <PresentationFormat>사용자 지정</PresentationFormat>
  <Paragraphs>186</Paragraphs>
  <Slides>23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Source Han Sans KR Bold</vt:lpstr>
      <vt:lpstr>Source Han Sans KR</vt:lpstr>
      <vt:lpstr>Arial</vt:lpstr>
      <vt:lpstr>Calibri</vt:lpstr>
      <vt:lpstr>Raleway Bold</vt:lpstr>
      <vt:lpstr>Noto Sans KR</vt:lpstr>
      <vt:lpstr>Raleway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소희 조</cp:lastModifiedBy>
  <cp:revision>27</cp:revision>
  <dcterms:created xsi:type="dcterms:W3CDTF">2006-08-16T00:00:00Z</dcterms:created>
  <dcterms:modified xsi:type="dcterms:W3CDTF">2024-06-17T15:29:54Z</dcterms:modified>
  <dc:identifier>DAGIXyAOHmI</dc:identifier>
</cp:coreProperties>
</file>